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2" autoAdjust="0"/>
    <p:restoredTop sz="94610" autoAdjust="0"/>
  </p:normalViewPr>
  <p:slideViewPr>
    <p:cSldViewPr snapToGrid="0" snapToObjects="1">
      <p:cViewPr varScale="1">
        <p:scale>
          <a:sx n="113" d="100"/>
          <a:sy n="113" d="100"/>
        </p:scale>
        <p:origin x="-474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tile tx="0" ty="0" sx="5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1ABA4E-CD72-497B-97AA-7213B3980F6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0F5257"/>
          </a:solidFill>
          <a:ln>
            <a:solidFill>
              <a:schemeClr val="bg1">
                <a:lumMod val="75000"/>
              </a:schemeClr>
            </a:solidFill>
          </a:ln>
        </p:spPr>
      </p:sp>
      <p:sp>
        <p:nvSpPr>
          <p:cNvPr id="3" name="Shape 1"/>
          <p:cNvSpPr/>
          <p:nvPr/>
        </p:nvSpPr>
        <p:spPr>
          <a:xfrm>
            <a:off x="8961120" y="-1645920"/>
            <a:ext cx="5486400" cy="5486400"/>
          </a:xfrm>
          <a:prstGeom prst="ellipse">
            <a:avLst/>
          </a:prstGeom>
          <a:solidFill>
            <a:srgbClr val="0A3A3D"/>
          </a:solidFill>
          <a:ln/>
        </p:spPr>
      </p:sp>
      <p:sp>
        <p:nvSpPr>
          <p:cNvPr id="4" name="Shape 2"/>
          <p:cNvSpPr/>
          <p:nvPr/>
        </p:nvSpPr>
        <p:spPr>
          <a:xfrm>
            <a:off x="10332720" y="4206240"/>
            <a:ext cx="3291840" cy="3291840"/>
          </a:xfrm>
          <a:prstGeom prst="ellipse">
            <a:avLst/>
          </a:prstGeom>
          <a:solidFill>
            <a:srgbClr val="12666B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691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 smtClean="0">
                <a:solidFill>
                  <a:srgbClr val="BFE3E1"/>
                </a:solidFill>
                <a:latin typeface="Arial" pitchFamily="34" charset="0"/>
                <a:cs typeface="Arial" pitchFamily="34" charset="-120"/>
              </a:rPr>
              <a:t>EUSKAL HOCKEY FEDERAZIOA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77240" y="2194560"/>
            <a:ext cx="96012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tramitar</a:t>
            </a:r>
            <a:endParaRPr lang="en-US" sz="4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licencia deportiva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822960" y="42519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8E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Guía sencilla del proceso, paso a paso — Temporada 2026/27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22960" y="54406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BFE3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 →  FFTT  →  Federación Vasca  →  Licencia expedida</a:t>
            </a:r>
            <a:endParaRPr lang="en-US" sz="1400" dirty="0"/>
          </a:p>
        </p:txBody>
      </p:sp>
      <p:pic>
        <p:nvPicPr>
          <p:cNvPr id="20482" name="Picture 2" descr="E:\A-SUB-16 DONOSTI 2024\LOGOS\federacion-vasca-hockey-logo-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6367" y="673100"/>
            <a:ext cx="3943350" cy="809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un vistazo: los 7 pasos de una licencia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que el club presenta la documentación hasta que el equipo recibe el tríptico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2359152" cy="1874520"/>
          </a:xfrm>
          <a:prstGeom prst="roundRect">
            <a:avLst>
              <a:gd name="adj" fmla="val 4390"/>
            </a:avLst>
          </a:prstGeom>
          <a:solidFill>
            <a:srgbClr val="F2F6F6"/>
          </a:solidFill>
          <a:ln/>
          <a:effectLst>
            <a:outerShdw blurRad="63500" dist="25400" dir="5400000" algn="bl" rotWithShape="0">
              <a:srgbClr val="88888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99032" y="1682496"/>
            <a:ext cx="658368" cy="658368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6" name="Image 0" descr="/home/claude/licencia_pptx/icon_documen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336" y="1828800"/>
            <a:ext cx="365760" cy="365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523744" y="1554480"/>
            <a:ext cx="310896" cy="310896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8" name="Text 5"/>
          <p:cNvSpPr/>
          <p:nvPr/>
        </p:nvSpPr>
        <p:spPr>
          <a:xfrm>
            <a:off x="2523744" y="155448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58368" y="2359152"/>
            <a:ext cx="213969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envía documentación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76656" y="2889504"/>
            <a:ext cx="21031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sube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documentación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Isquad</a:t>
            </a:r>
            <a:endParaRPr lang="en-US" sz="1000" dirty="0"/>
          </a:p>
        </p:txBody>
      </p:sp>
      <p:pic>
        <p:nvPicPr>
          <p:cNvPr id="11" name="Image 1" descr="/home/claude/licencia_pptx/icon_arrow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096" y="1915668"/>
            <a:ext cx="237744" cy="237744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438144" y="1481328"/>
            <a:ext cx="2359152" cy="1874520"/>
          </a:xfrm>
          <a:prstGeom prst="roundRect">
            <a:avLst>
              <a:gd name="adj" fmla="val 4390"/>
            </a:avLst>
          </a:prstGeom>
          <a:solidFill>
            <a:srgbClr val="F2F6F6"/>
          </a:solidFill>
          <a:ln/>
          <a:effectLst>
            <a:outerShdw blurRad="63500" dist="25400" dir="5400000" algn="bl" rotWithShape="0">
              <a:srgbClr val="88888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288536" y="1682496"/>
            <a:ext cx="658368" cy="658368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14" name="Image 2" descr="/home/claude/licencia_pptx/icon_che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840" y="1828800"/>
            <a:ext cx="365760" cy="36576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413248" y="1554480"/>
            <a:ext cx="310896" cy="310896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16" name="Text 11"/>
          <p:cNvSpPr/>
          <p:nvPr/>
        </p:nvSpPr>
        <p:spPr>
          <a:xfrm>
            <a:off x="5413248" y="155448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3547872" y="2359152"/>
            <a:ext cx="213969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FFTT valida y avisa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566160" y="2889504"/>
            <a:ext cx="21031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FFTT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Revisa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comunica a la Fed. Vasca</a:t>
            </a:r>
            <a:endParaRPr lang="en-US" sz="1000" dirty="0"/>
          </a:p>
        </p:txBody>
      </p:sp>
      <p:pic>
        <p:nvPicPr>
          <p:cNvPr id="19" name="Image 3" descr="/home/claude/licencia_pptx/icon_arrow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915668"/>
            <a:ext cx="237744" cy="237744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6327648" y="1481328"/>
            <a:ext cx="2359152" cy="1874520"/>
          </a:xfrm>
          <a:prstGeom prst="roundRect">
            <a:avLst>
              <a:gd name="adj" fmla="val 4390"/>
            </a:avLst>
          </a:prstGeom>
          <a:solidFill>
            <a:srgbClr val="F2F6F6"/>
          </a:solidFill>
          <a:ln/>
          <a:effectLst>
            <a:outerShdw blurRad="63500" dist="25400" dir="5400000" algn="bl" rotWithShape="0">
              <a:srgbClr val="88888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178040" y="1682496"/>
            <a:ext cx="658368" cy="658368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22" name="Image 4" descr="/home/claude/licencia_pptx/icon_databas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4344" y="1828800"/>
            <a:ext cx="365760" cy="36576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8302752" y="1554480"/>
            <a:ext cx="310896" cy="310896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24" name="Text 17"/>
          <p:cNvSpPr/>
          <p:nvPr/>
        </p:nvSpPr>
        <p:spPr>
          <a:xfrm>
            <a:off x="8302752" y="155448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6437376" y="2359152"/>
            <a:ext cx="213969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Fed. Vasca procesa datos</a:t>
            </a:r>
            <a:endParaRPr lang="en-US" sz="1300" dirty="0"/>
          </a:p>
        </p:txBody>
      </p:sp>
      <p:sp>
        <p:nvSpPr>
          <p:cNvPr id="26" name="Text 19"/>
          <p:cNvSpPr/>
          <p:nvPr/>
        </p:nvSpPr>
        <p:spPr>
          <a:xfrm>
            <a:off x="6455664" y="2889504"/>
            <a:ext cx="21031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 datos y gestiona la mutua</a:t>
            </a:r>
            <a:endParaRPr lang="en-US" sz="1000" dirty="0"/>
          </a:p>
        </p:txBody>
      </p:sp>
      <p:pic>
        <p:nvPicPr>
          <p:cNvPr id="27" name="Image 5" descr="/home/claude/licencia_pptx/icon_arrow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104" y="1915668"/>
            <a:ext cx="237744" cy="237744"/>
          </a:xfrm>
          <a:prstGeom prst="rect">
            <a:avLst/>
          </a:prstGeom>
        </p:spPr>
      </p:pic>
      <p:sp>
        <p:nvSpPr>
          <p:cNvPr id="28" name="Shape 20"/>
          <p:cNvSpPr/>
          <p:nvPr/>
        </p:nvSpPr>
        <p:spPr>
          <a:xfrm>
            <a:off x="9217152" y="1481328"/>
            <a:ext cx="2359152" cy="1874520"/>
          </a:xfrm>
          <a:prstGeom prst="roundRect">
            <a:avLst>
              <a:gd name="adj" fmla="val 4390"/>
            </a:avLst>
          </a:prstGeom>
          <a:solidFill>
            <a:srgbClr val="F2F6F6"/>
          </a:solidFill>
          <a:ln/>
          <a:effectLst>
            <a:outerShdw blurRad="63500" dist="25400" dir="5400000" algn="bl" rotWithShape="0">
              <a:srgbClr val="888888">
                <a:alpha val="22000"/>
              </a:srgbClr>
            </a:outerShdw>
          </a:effectLst>
        </p:spPr>
      </p:sp>
      <p:sp>
        <p:nvSpPr>
          <p:cNvPr id="29" name="Shape 21"/>
          <p:cNvSpPr/>
          <p:nvPr/>
        </p:nvSpPr>
        <p:spPr>
          <a:xfrm>
            <a:off x="10067544" y="1682496"/>
            <a:ext cx="658368" cy="658368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30" name="Image 6" descr="/home/claude/licencia_pptx/icon_invoice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3848" y="1828800"/>
            <a:ext cx="365760" cy="365760"/>
          </a:xfrm>
          <a:prstGeom prst="rect">
            <a:avLst/>
          </a:prstGeom>
        </p:spPr>
      </p:pic>
      <p:sp>
        <p:nvSpPr>
          <p:cNvPr id="31" name="Shape 22"/>
          <p:cNvSpPr/>
          <p:nvPr/>
        </p:nvSpPr>
        <p:spPr>
          <a:xfrm>
            <a:off x="11192256" y="1554480"/>
            <a:ext cx="310896" cy="310896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32" name="Text 23"/>
          <p:cNvSpPr/>
          <p:nvPr/>
        </p:nvSpPr>
        <p:spPr>
          <a:xfrm>
            <a:off x="11192256" y="155448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Text 24"/>
          <p:cNvSpPr/>
          <p:nvPr/>
        </p:nvSpPr>
        <p:spPr>
          <a:xfrm>
            <a:off x="9326880" y="2359152"/>
            <a:ext cx="213969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</a:t>
            </a:r>
            <a:r>
              <a:rPr lang="en-US" sz="1300" b="1" dirty="0" err="1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emiten</a:t>
            </a: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b="1" dirty="0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facturas</a:t>
            </a:r>
            <a:endParaRPr lang="en-US" sz="1300" dirty="0"/>
          </a:p>
        </p:txBody>
      </p:sp>
      <p:sp>
        <p:nvSpPr>
          <p:cNvPr id="34" name="Text 25"/>
          <p:cNvSpPr/>
          <p:nvPr/>
        </p:nvSpPr>
        <p:spPr>
          <a:xfrm>
            <a:off x="9345168" y="2889504"/>
            <a:ext cx="21031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00" dirty="0" err="1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</a:t>
            </a: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deportivo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licencias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Incripción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1993392" y="3721608"/>
            <a:ext cx="2359152" cy="1874520"/>
          </a:xfrm>
          <a:prstGeom prst="roundRect">
            <a:avLst>
              <a:gd name="adj" fmla="val 4390"/>
            </a:avLst>
          </a:prstGeom>
          <a:solidFill>
            <a:srgbClr val="F2F6F6"/>
          </a:solidFill>
          <a:ln/>
          <a:effectLst>
            <a:outerShdw blurRad="63500" dist="25400" dir="5400000" algn="bl" rotWithShape="0">
              <a:srgbClr val="888888">
                <a:alpha val="22000"/>
              </a:srgbClr>
            </a:outerShdw>
          </a:effectLst>
        </p:spPr>
      </p:sp>
      <p:sp>
        <p:nvSpPr>
          <p:cNvPr id="36" name="Shape 27"/>
          <p:cNvSpPr/>
          <p:nvPr/>
        </p:nvSpPr>
        <p:spPr>
          <a:xfrm>
            <a:off x="2843784" y="3922776"/>
            <a:ext cx="658368" cy="658368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37" name="Image 7" descr="/home/claude/licencia_pptx/icon_euro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0088" y="4069080"/>
            <a:ext cx="365760" cy="365760"/>
          </a:xfrm>
          <a:prstGeom prst="rect">
            <a:avLst/>
          </a:prstGeom>
        </p:spPr>
      </p:pic>
      <p:sp>
        <p:nvSpPr>
          <p:cNvPr id="38" name="Shape 28"/>
          <p:cNvSpPr/>
          <p:nvPr/>
        </p:nvSpPr>
        <p:spPr>
          <a:xfrm>
            <a:off x="3968496" y="3794760"/>
            <a:ext cx="310896" cy="310896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39" name="Text 29"/>
          <p:cNvSpPr/>
          <p:nvPr/>
        </p:nvSpPr>
        <p:spPr>
          <a:xfrm>
            <a:off x="3968496" y="379476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40" name="Text 30"/>
          <p:cNvSpPr/>
          <p:nvPr/>
        </p:nvSpPr>
        <p:spPr>
          <a:xfrm>
            <a:off x="2103120" y="4599432"/>
            <a:ext cx="213969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paga las facturas</a:t>
            </a:r>
            <a:endParaRPr lang="en-US" sz="1300" dirty="0"/>
          </a:p>
        </p:txBody>
      </p:sp>
      <p:sp>
        <p:nvSpPr>
          <p:cNvPr id="41" name="Text 31"/>
          <p:cNvSpPr/>
          <p:nvPr/>
        </p:nvSpPr>
        <p:spPr>
          <a:xfrm>
            <a:off x="2121408" y="5129784"/>
            <a:ext cx="21031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Abono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recibido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 para continuar</a:t>
            </a:r>
            <a:endParaRPr lang="en-US" sz="1000" dirty="0"/>
          </a:p>
        </p:txBody>
      </p:sp>
      <p:pic>
        <p:nvPicPr>
          <p:cNvPr id="42" name="Image 8" descr="/home/claude/licencia_pptx/icon_arrow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848" y="4155948"/>
            <a:ext cx="237744" cy="237744"/>
          </a:xfrm>
          <a:prstGeom prst="rect">
            <a:avLst/>
          </a:prstGeom>
        </p:spPr>
      </p:pic>
      <p:sp>
        <p:nvSpPr>
          <p:cNvPr id="43" name="Shape 32"/>
          <p:cNvSpPr/>
          <p:nvPr/>
        </p:nvSpPr>
        <p:spPr>
          <a:xfrm>
            <a:off x="4882896" y="3721608"/>
            <a:ext cx="2359152" cy="1874520"/>
          </a:xfrm>
          <a:prstGeom prst="roundRect">
            <a:avLst>
              <a:gd name="adj" fmla="val 4390"/>
            </a:avLst>
          </a:prstGeom>
          <a:solidFill>
            <a:srgbClr val="F2F6F6"/>
          </a:solidFill>
          <a:ln/>
          <a:effectLst>
            <a:outerShdw blurRad="63500" dist="25400" dir="5400000" algn="bl" rotWithShape="0">
              <a:srgbClr val="888888">
                <a:alpha val="22000"/>
              </a:srgbClr>
            </a:outerShdw>
          </a:effectLst>
        </p:spPr>
      </p:sp>
      <p:sp>
        <p:nvSpPr>
          <p:cNvPr id="44" name="Shape 33"/>
          <p:cNvSpPr/>
          <p:nvPr/>
        </p:nvSpPr>
        <p:spPr>
          <a:xfrm>
            <a:off x="5733288" y="3922776"/>
            <a:ext cx="658368" cy="658368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45" name="Image 9" descr="/home/claude/licencia_pptx/icon_stamp_whi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9592" y="4069080"/>
            <a:ext cx="365760" cy="365760"/>
          </a:xfrm>
          <a:prstGeom prst="rect">
            <a:avLst/>
          </a:prstGeom>
        </p:spPr>
      </p:pic>
      <p:sp>
        <p:nvSpPr>
          <p:cNvPr id="46" name="Shape 34"/>
          <p:cNvSpPr/>
          <p:nvPr/>
        </p:nvSpPr>
        <p:spPr>
          <a:xfrm>
            <a:off x="6858000" y="3794760"/>
            <a:ext cx="310896" cy="310896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47" name="Text 35"/>
          <p:cNvSpPr/>
          <p:nvPr/>
        </p:nvSpPr>
        <p:spPr>
          <a:xfrm>
            <a:off x="6858000" y="379476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8" name="Text 36"/>
          <p:cNvSpPr/>
          <p:nvPr/>
        </p:nvSpPr>
        <p:spPr>
          <a:xfrm>
            <a:off x="4992624" y="4599432"/>
            <a:ext cx="213969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Validación y expedición</a:t>
            </a:r>
            <a:endParaRPr lang="en-US" sz="1300" dirty="0"/>
          </a:p>
        </p:txBody>
      </p:sp>
      <p:sp>
        <p:nvSpPr>
          <p:cNvPr id="49" name="Text 37"/>
          <p:cNvSpPr/>
          <p:nvPr/>
        </p:nvSpPr>
        <p:spPr>
          <a:xfrm>
            <a:off x="5010912" y="5129784"/>
            <a:ext cx="21031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validan equipos y se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expiden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licencias</a:t>
            </a:r>
            <a:endParaRPr lang="en-US" sz="1000" dirty="0"/>
          </a:p>
        </p:txBody>
      </p:sp>
      <p:pic>
        <p:nvPicPr>
          <p:cNvPr id="50" name="Image 10" descr="/home/claude/licencia_pptx/icon_arrow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352" y="4155948"/>
            <a:ext cx="237744" cy="237744"/>
          </a:xfrm>
          <a:prstGeom prst="rect">
            <a:avLst/>
          </a:prstGeom>
        </p:spPr>
      </p:pic>
      <p:sp>
        <p:nvSpPr>
          <p:cNvPr id="51" name="Shape 38"/>
          <p:cNvSpPr/>
          <p:nvPr/>
        </p:nvSpPr>
        <p:spPr>
          <a:xfrm>
            <a:off x="7772400" y="3721608"/>
            <a:ext cx="2359152" cy="1874520"/>
          </a:xfrm>
          <a:prstGeom prst="roundRect">
            <a:avLst>
              <a:gd name="adj" fmla="val 4390"/>
            </a:avLst>
          </a:prstGeom>
          <a:solidFill>
            <a:srgbClr val="F2F6F6"/>
          </a:solidFill>
          <a:ln/>
          <a:effectLst>
            <a:outerShdw blurRad="63500" dist="25400" dir="5400000" algn="bl" rotWithShape="0">
              <a:srgbClr val="888888">
                <a:alpha val="22000"/>
              </a:srgbClr>
            </a:outerShdw>
          </a:effectLst>
        </p:spPr>
      </p:sp>
      <p:sp>
        <p:nvSpPr>
          <p:cNvPr id="52" name="Shape 39"/>
          <p:cNvSpPr/>
          <p:nvPr/>
        </p:nvSpPr>
        <p:spPr>
          <a:xfrm>
            <a:off x="8622792" y="3922776"/>
            <a:ext cx="658368" cy="658368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53" name="Image 11" descr="/home/claude/licencia_pptx/icon_users_whit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9096" y="4069080"/>
            <a:ext cx="365760" cy="365760"/>
          </a:xfrm>
          <a:prstGeom prst="rect">
            <a:avLst/>
          </a:prstGeom>
        </p:spPr>
      </p:pic>
      <p:sp>
        <p:nvSpPr>
          <p:cNvPr id="54" name="Shape 40"/>
          <p:cNvSpPr/>
          <p:nvPr/>
        </p:nvSpPr>
        <p:spPr>
          <a:xfrm>
            <a:off x="9747504" y="3794760"/>
            <a:ext cx="310896" cy="310896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55" name="Text 41"/>
          <p:cNvSpPr/>
          <p:nvPr/>
        </p:nvSpPr>
        <p:spPr>
          <a:xfrm>
            <a:off x="9747504" y="379476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6" name="Text 42"/>
          <p:cNvSpPr/>
          <p:nvPr/>
        </p:nvSpPr>
        <p:spPr>
          <a:xfrm>
            <a:off x="7882128" y="4599432"/>
            <a:ext cx="213969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Envío del tríptico</a:t>
            </a:r>
            <a:endParaRPr lang="en-US" sz="1300" dirty="0"/>
          </a:p>
        </p:txBody>
      </p:sp>
      <p:sp>
        <p:nvSpPr>
          <p:cNvPr id="57" name="Text 43"/>
          <p:cNvSpPr/>
          <p:nvPr/>
        </p:nvSpPr>
        <p:spPr>
          <a:xfrm>
            <a:off x="7900416" y="5129784"/>
            <a:ext cx="21031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</a:t>
            </a:r>
            <a:r>
              <a:rPr lang="en-US" sz="10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</a:t>
            </a:r>
            <a:r>
              <a:rPr lang="en-US" sz="10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envía a cada equipo</a:t>
            </a:r>
            <a:endParaRPr lang="en-US" sz="1000" dirty="0"/>
          </a:p>
        </p:txBody>
      </p:sp>
      <p:sp>
        <p:nvSpPr>
          <p:cNvPr id="58" name="Shape 44"/>
          <p:cNvSpPr/>
          <p:nvPr/>
        </p:nvSpPr>
        <p:spPr>
          <a:xfrm flipV="1">
            <a:off x="3172968" y="3355848"/>
            <a:ext cx="7223760" cy="365760"/>
          </a:xfrm>
          <a:prstGeom prst="line">
            <a:avLst/>
          </a:prstGeom>
          <a:noFill/>
          <a:ln w="19050">
            <a:solidFill>
              <a:srgbClr val="C9D6D6"/>
            </a:solidFill>
            <a:prstDash val="dash"/>
            <a:tailEnd type="triangle"/>
          </a:ln>
        </p:spPr>
      </p:sp>
      <p:sp>
        <p:nvSpPr>
          <p:cNvPr id="59" name="Text 45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60" name="Text 46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F5257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502920" cy="502920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pic>
        <p:nvPicPr>
          <p:cNvPr id="5" name="Image 0" descr="/home/claude/licencia_pptx/icon_documen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468880"/>
            <a:ext cx="1554480" cy="1554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2062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presenta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documentación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572000" y="502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0" y="86868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envía la documentación a su FFTT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572000" y="1737360"/>
            <a:ext cx="694944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reúne toda la documentación necesaria de cada deportista para tramitar su licencia (la que exige la normativa de la temporada).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 documentación se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sube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 la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plataforma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Isquad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</a:t>
            </a: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Federación Territorial correspondiente (FFTT), 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revisa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la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partir de la temporada 2026/27, es la FFTT la encargada de comprobar que todo esté correcto antes de seguir adelante.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F5257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502920" cy="502920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pic>
        <p:nvPicPr>
          <p:cNvPr id="5" name="Image 0" descr="/home/claude/licencia_pptx/icon_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468880"/>
            <a:ext cx="1554480" cy="1554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2062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FFTT valida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avisa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572000" y="502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2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0" y="86868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FFTT valida la documentación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572000" y="1737360"/>
            <a:ext cx="694944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FFTT revisa la documentación adjuntada y comprueba que cumple lo necesario para tramitar la licencia.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vez validada, la FFTT lo comunica a la Federación Vasca, que es quien continúa con el trámite.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no tiene que hacer nada en este paso: es una comunicación interna entre la FFTT y la Federación Vasca.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F5257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502920" cy="502920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pic>
        <p:nvPicPr>
          <p:cNvPr id="5" name="Image 0" descr="/home/claude/licencia_pptx/icon_databas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468880"/>
            <a:ext cx="1554480" cy="1554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2062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Federación Vasca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procesa los datos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572000" y="502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3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0" y="86868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Procesamiento de datos y gestión del seguro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572000" y="1737360"/>
            <a:ext cx="694944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Federación Vasca recibe el aviso de la FFTT y procesa informáticamente los datos registrados de deportistas y equipos.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este mismo paso, la Federación Vasca tramita la mutua (el seguro deportivo) de cada licencia.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esto ocurre antes de que se genere ninguna factura: primero se procesan los datos y el seguro.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4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</a:t>
            </a:r>
            <a:r>
              <a:rPr lang="en-US" sz="2600" b="1" dirty="0" err="1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emiten</a:t>
            </a:r>
            <a:r>
              <a:rPr lang="en-US" sz="26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600" b="1" dirty="0" err="1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facturas</a:t>
            </a:r>
            <a:r>
              <a:rPr lang="en-US" sz="2600" b="1" dirty="0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6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club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Federación Vasca factura por separado el </a:t>
            </a:r>
            <a:r>
              <a:rPr lang="en-US" sz="1400" dirty="0" err="1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</a:t>
            </a:r>
            <a:r>
              <a:rPr lang="en-US" sz="1400" dirty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4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la </a:t>
            </a:r>
            <a:r>
              <a:rPr lang="en-US" sz="14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inscripción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lang="en-US" sz="14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( </a:t>
            </a:r>
            <a:r>
              <a:rPr lang="en-US" sz="14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fuera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el </a:t>
            </a:r>
            <a:r>
              <a:rPr lang="en-US" sz="1400" dirty="0" err="1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</a:t>
            </a:r>
            <a:r>
              <a:rPr lang="en-US" sz="1400" dirty="0" smtClean="0">
                <a:solidFill>
                  <a:srgbClr val="5B6B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2F6F6"/>
          </a:solidFill>
          <a:ln/>
          <a:effectLst>
            <a:outerShdw blurRad="76200" dist="25400" dir="5400000" algn="bl" rotWithShape="0">
              <a:srgbClr val="888888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14400" y="2560320"/>
            <a:ext cx="822960" cy="822960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7" name="Image 0" descr="/home/claude/licencia_pptx/icon_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712" y="2770632"/>
            <a:ext cx="402336" cy="40233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356616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 del seguro deportivo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914400" y="4069080"/>
            <a:ext cx="4389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Cubre la mutua tramitada para cada deportista en el paso anterior.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217920" y="219456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2F6F6"/>
          </a:solidFill>
          <a:ln/>
          <a:effectLst>
            <a:outerShdw blurRad="76200" dist="25400" dir="5400000" algn="bl" rotWithShape="0">
              <a:srgbClr val="888888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83680" y="2560320"/>
            <a:ext cx="822960" cy="822960"/>
          </a:xfrm>
          <a:prstGeom prst="ellipse">
            <a:avLst/>
          </a:prstGeom>
          <a:solidFill>
            <a:srgbClr val="0F5257"/>
          </a:solidFill>
          <a:ln/>
        </p:spPr>
      </p:sp>
      <p:pic>
        <p:nvPicPr>
          <p:cNvPr id="12" name="Image 1" descr="/home/claude/licencia_pptx/icon_invoic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2770632"/>
            <a:ext cx="402336" cy="40233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83680" y="3383280"/>
            <a:ext cx="4389120" cy="5070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 de </a:t>
            </a:r>
            <a:r>
              <a:rPr lang="en-US" sz="1700" b="1" dirty="0" err="1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</a:t>
            </a:r>
            <a:r>
              <a:rPr lang="en-US" sz="17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00" b="1" dirty="0" err="1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licencias</a:t>
            </a:r>
            <a:r>
              <a:rPr lang="en-US" sz="1700" b="1" dirty="0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</a:t>
            </a:r>
            <a:r>
              <a:rPr lang="en-US" sz="1700" b="1" dirty="0" err="1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Inscripción</a:t>
            </a:r>
            <a:r>
              <a:rPr lang="en-US" sz="1700" b="1" dirty="0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00" b="1" dirty="0" err="1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6583680" y="4114800"/>
            <a:ext cx="4389120" cy="5320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Corresponde al trámite y expedición de las </a:t>
            </a:r>
            <a:r>
              <a:rPr lang="en-US" sz="1300" dirty="0" err="1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licencias</a:t>
            </a:r>
            <a:r>
              <a:rPr lang="en-US" sz="13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solicitadas</a:t>
            </a:r>
            <a:r>
              <a:rPr lang="en-US" sz="13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</a:t>
            </a:r>
            <a:r>
              <a:rPr lang="en-US" sz="13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inscripción</a:t>
            </a:r>
            <a:r>
              <a:rPr lang="en-US" sz="13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r>
              <a:rPr lang="en-US" sz="13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48640" y="521208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DEEE7"/>
          </a:solidFill>
          <a:ln/>
        </p:spPr>
      </p:sp>
      <p:pic>
        <p:nvPicPr>
          <p:cNvPr id="16" name="Image 2" descr="/home/claude/licencia_pptx/icon_euro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5422392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600" y="5257800"/>
            <a:ext cx="9966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 err="1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</a:t>
            </a:r>
            <a:r>
              <a:rPr lang="en-US" sz="1350" b="1" dirty="0" smtClean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facturas deben abonarse para poder continuar con el siguiente paso.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F5257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502920" cy="502920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pic>
        <p:nvPicPr>
          <p:cNvPr id="5" name="Image 0" descr="/home/claude/licencia_pptx/icon_eur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468880"/>
            <a:ext cx="1554480" cy="1554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2062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</a:t>
            </a:r>
            <a:r>
              <a:rPr lang="en-US" sz="22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</a:t>
            </a: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</a:t>
            </a:r>
            <a:r>
              <a:rPr lang="en-US" sz="22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</a:t>
            </a:r>
            <a:r>
              <a:rPr lang="en-US" sz="22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572000" y="502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5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0" y="86868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pago es imprescindible para seguir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572000" y="1737360"/>
            <a:ext cx="694944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debe abonar tanto la factura del </a:t>
            </a:r>
            <a:r>
              <a:rPr lang="en-US" sz="1500" dirty="0" err="1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</a:t>
            </a: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deportivo,la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</a:t>
            </a:r>
            <a:r>
              <a:rPr lang="en-US" sz="1500" dirty="0" err="1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</a:t>
            </a: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licencias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la de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inscripción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</a:t>
            </a:r>
            <a:r>
              <a:rPr lang="en-US" sz="1500" dirty="0" err="1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</a:t>
            </a: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facturas están pagadas se puede pasar a la validación y expedición de las licencias.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falta el pago de cualquiera de </a:t>
            </a:r>
            <a:r>
              <a:rPr lang="en-US" sz="1500" dirty="0" err="1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ellas</a:t>
            </a:r>
            <a:r>
              <a:rPr lang="en-US" sz="1500" dirty="0" smtClean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trámite queda pendiente y no avanza.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45720"/>
            <a:ext cx="4206240" cy="6858000"/>
          </a:xfrm>
          <a:prstGeom prst="rect">
            <a:avLst/>
          </a:prstGeom>
          <a:solidFill>
            <a:srgbClr val="0F5257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502920" cy="502920"/>
          </a:xfrm>
          <a:prstGeom prst="ellipse">
            <a:avLst/>
          </a:prstGeom>
          <a:solidFill>
            <a:srgbClr val="E8622C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pic>
        <p:nvPicPr>
          <p:cNvPr id="5" name="Image 0" descr="/home/claude/licencia_pptx/icon_stam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04" y="2460567"/>
            <a:ext cx="4073236" cy="94513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2062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Validación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expedición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572000" y="502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6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0" y="868680"/>
            <a:ext cx="6949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validan equipos, deportistas y se expide la licencia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572000" y="1965960"/>
            <a:ext cx="6949440" cy="3749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las facturas ya pagadas, la Federación Vasca valida los equipos y los deportistas.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continuación, expide oficialmente las licencias.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partir de aquí, cada deportista y equipo ya cuenta con su licencia en regla para la temporada.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7 · Último paso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envía el "tríptico" a cada equipo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6400800" cy="4297680"/>
          </a:xfrm>
          <a:prstGeom prst="roundRect">
            <a:avLst>
              <a:gd name="adj" fmla="val 2128"/>
            </a:avLst>
          </a:prstGeom>
          <a:solidFill>
            <a:srgbClr val="F2F6F6"/>
          </a:solidFill>
          <a:ln/>
        </p:spPr>
      </p:sp>
      <p:pic>
        <p:nvPicPr>
          <p:cNvPr id="5" name="Image 0" descr="/home/claude/licencia_pptx/icon_clipboard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01168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54480" y="20574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A3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es el tríptico?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868680" y="2697480"/>
            <a:ext cx="5760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la relación de deportistas con licencia ya validada y expedida, exportada desde el sistema.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868680" y="3703320"/>
            <a:ext cx="5760720" cy="0"/>
          </a:xfrm>
          <a:prstGeom prst="line">
            <a:avLst/>
          </a:prstGeom>
          <a:noFill/>
          <a:ln w="12700">
            <a:solidFill>
              <a:srgbClr val="D8E3E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8680" y="3886200"/>
            <a:ext cx="5760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vez expedidas las licencias, el club exporta este listado.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club lo envía a la persona responsable de cada equipo.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E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Así cada responsable confirma quién tiene la licencia en regla para competir.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7315200" y="1737360"/>
            <a:ext cx="4343400" cy="4297680"/>
          </a:xfrm>
          <a:prstGeom prst="roundRect">
            <a:avLst>
              <a:gd name="adj" fmla="val 2128"/>
            </a:avLst>
          </a:prstGeom>
          <a:solidFill>
            <a:srgbClr val="0F5257"/>
          </a:solidFill>
          <a:ln/>
        </p:spPr>
      </p:sp>
      <p:pic>
        <p:nvPicPr>
          <p:cNvPr id="11" name="Image 1" descr="/home/claude/licencia_pptx/icon_us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700" y="2194560"/>
            <a:ext cx="914400" cy="9144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15200" y="33375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kern="0" spc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TRÍPTICO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7589520" y="3840480"/>
            <a:ext cx="3794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8E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Listado de deportistas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D8E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licencia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635240" y="4800600"/>
            <a:ext cx="3703320" cy="292608"/>
          </a:xfrm>
          <a:prstGeom prst="roundRect">
            <a:avLst>
              <a:gd name="adj" fmla="val 15625"/>
            </a:avLst>
          </a:prstGeom>
          <a:solidFill>
            <a:srgbClr val="12666B"/>
          </a:solidFill>
          <a:ln/>
        </p:spPr>
      </p:sp>
      <p:sp>
        <p:nvSpPr>
          <p:cNvPr id="15" name="Text 11"/>
          <p:cNvSpPr/>
          <p:nvPr/>
        </p:nvSpPr>
        <p:spPr>
          <a:xfrm>
            <a:off x="7772400" y="4800600"/>
            <a:ext cx="3429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 y apellidos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635240" y="5184648"/>
            <a:ext cx="3703320" cy="292608"/>
          </a:xfrm>
          <a:prstGeom prst="roundRect">
            <a:avLst>
              <a:gd name="adj" fmla="val 15625"/>
            </a:avLst>
          </a:prstGeom>
          <a:solidFill>
            <a:srgbClr val="12666B"/>
          </a:solidFill>
          <a:ln/>
        </p:spPr>
      </p:sp>
      <p:sp>
        <p:nvSpPr>
          <p:cNvPr id="17" name="Text 13"/>
          <p:cNvSpPr/>
          <p:nvPr/>
        </p:nvSpPr>
        <p:spPr>
          <a:xfrm>
            <a:off x="7772400" y="5184648"/>
            <a:ext cx="3429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635240" y="5568696"/>
            <a:ext cx="3703320" cy="292608"/>
          </a:xfrm>
          <a:prstGeom prst="roundRect">
            <a:avLst>
              <a:gd name="adj" fmla="val 15625"/>
            </a:avLst>
          </a:prstGeom>
          <a:solidFill>
            <a:srgbClr val="12666B"/>
          </a:solidFill>
          <a:ln/>
        </p:spPr>
      </p:sp>
      <p:sp>
        <p:nvSpPr>
          <p:cNvPr id="19" name="Text 15"/>
          <p:cNvSpPr/>
          <p:nvPr/>
        </p:nvSpPr>
        <p:spPr>
          <a:xfrm>
            <a:off x="7772400" y="5568696"/>
            <a:ext cx="3429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Nº de licencia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Tramitación de licencias · Temporada 2026/27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1152144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4114800"/>
            <a:ext cx="5486400" cy="5486400"/>
          </a:xfrm>
          <a:prstGeom prst="ellipse">
            <a:avLst/>
          </a:prstGeom>
          <a:solidFill>
            <a:srgbClr val="0A3A3D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resumen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371600"/>
            <a:ext cx="82296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Documentación al día</a:t>
            </a:r>
            <a:endParaRPr lang="en-US" sz="3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facturas pagadas</a:t>
            </a:r>
            <a:endParaRPr lang="en-US" sz="3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licencia en regla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822960" y="4206240"/>
            <a:ext cx="3246120" cy="502920"/>
          </a:xfrm>
          <a:prstGeom prst="roundRect">
            <a:avLst>
              <a:gd name="adj" fmla="val 10909"/>
            </a:avLst>
          </a:prstGeom>
          <a:solidFill>
            <a:srgbClr val="12666B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420624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Club → FFTT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251960" y="4206240"/>
            <a:ext cx="3246120" cy="502920"/>
          </a:xfrm>
          <a:prstGeom prst="roundRect">
            <a:avLst>
              <a:gd name="adj" fmla="val 10909"/>
            </a:avLst>
          </a:prstGeom>
          <a:solidFill>
            <a:srgbClr val="12666B"/>
          </a:solidFill>
          <a:ln/>
        </p:spPr>
      </p:sp>
      <p:sp>
        <p:nvSpPr>
          <p:cNvPr id="8" name="Text 6"/>
          <p:cNvSpPr/>
          <p:nvPr/>
        </p:nvSpPr>
        <p:spPr>
          <a:xfrm>
            <a:off x="4389120" y="420624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FFTT → Fed. Vasca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680960" y="4206240"/>
            <a:ext cx="3246120" cy="502920"/>
          </a:xfrm>
          <a:prstGeom prst="roundRect">
            <a:avLst>
              <a:gd name="adj" fmla="val 10909"/>
            </a:avLst>
          </a:prstGeom>
          <a:solidFill>
            <a:srgbClr val="12666B"/>
          </a:solidFill>
          <a:ln/>
        </p:spPr>
      </p:sp>
      <p:sp>
        <p:nvSpPr>
          <p:cNvPr id="10" name="Text 8"/>
          <p:cNvSpPr/>
          <p:nvPr/>
        </p:nvSpPr>
        <p:spPr>
          <a:xfrm>
            <a:off x="7818120" y="420624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Proceso + seguro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22960" y="4892040"/>
            <a:ext cx="3246120" cy="502920"/>
          </a:xfrm>
          <a:prstGeom prst="roundRect">
            <a:avLst>
              <a:gd name="adj" fmla="val 10909"/>
            </a:avLst>
          </a:prstGeom>
          <a:solidFill>
            <a:srgbClr val="12666B"/>
          </a:solidFill>
          <a:ln/>
        </p:spPr>
      </p:sp>
      <p:sp>
        <p:nvSpPr>
          <p:cNvPr id="12" name="Text 10"/>
          <p:cNvSpPr/>
          <p:nvPr/>
        </p:nvSpPr>
        <p:spPr>
          <a:xfrm>
            <a:off x="960120" y="489204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Facturas + pago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251960" y="4892040"/>
            <a:ext cx="3246120" cy="502920"/>
          </a:xfrm>
          <a:prstGeom prst="roundRect">
            <a:avLst>
              <a:gd name="adj" fmla="val 10909"/>
            </a:avLst>
          </a:prstGeom>
          <a:solidFill>
            <a:srgbClr val="12666B"/>
          </a:solidFill>
          <a:ln/>
        </p:spPr>
      </p:sp>
      <p:sp>
        <p:nvSpPr>
          <p:cNvPr id="14" name="Text 12"/>
          <p:cNvSpPr/>
          <p:nvPr/>
        </p:nvSpPr>
        <p:spPr>
          <a:xfrm>
            <a:off x="4389120" y="489204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Validación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680960" y="4892040"/>
            <a:ext cx="3246120" cy="502920"/>
          </a:xfrm>
          <a:prstGeom prst="roundRect">
            <a:avLst>
              <a:gd name="adj" fmla="val 10909"/>
            </a:avLst>
          </a:prstGeom>
          <a:solidFill>
            <a:srgbClr val="12666B"/>
          </a:solidFill>
          <a:ln/>
        </p:spPr>
      </p:sp>
      <p:sp>
        <p:nvSpPr>
          <p:cNvPr id="16" name="Text 14"/>
          <p:cNvSpPr/>
          <p:nvPr/>
        </p:nvSpPr>
        <p:spPr>
          <a:xfrm>
            <a:off x="7818120" y="489204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Tríptico al equipo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2960" y="60350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8E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 cualquier duda, contacta con tu FFTT o con la Federación Vasca.</a:t>
            </a:r>
            <a:endParaRPr lang="en-US" sz="13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39</TotalTime>
  <Words>787</Words>
  <Application>Microsoft Office PowerPoint</Application>
  <PresentationFormat>Personalizado</PresentationFormat>
  <Paragraphs>125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Papel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JONE</cp:lastModifiedBy>
  <cp:revision>6</cp:revision>
  <dcterms:created xsi:type="dcterms:W3CDTF">2026-08-24T11:20:32Z</dcterms:created>
  <dcterms:modified xsi:type="dcterms:W3CDTF">2026-08-27T09:00:46Z</dcterms:modified>
</cp:coreProperties>
</file>