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notesSlides/notesSlide1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611"/>
    <p:restoredTop sz="94610"/>
  </p:normalViewPr>
  <p:slideViewPr>
    <p:cSldViewPr snapToGrid="0" snapToObjects="1">
      <p:cViewPr varScale="1">
        <p:scale>
          <a:sx n="115" d="100"/>
          <a:sy n="115" d="100"/>
        </p:scale>
        <p:origin x="-396" y="-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262E7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914400" y="5120640"/>
            <a:ext cx="14020495" cy="173736"/>
          </a:xfrm>
          <a:prstGeom prst="rect">
            <a:avLst/>
          </a:prstGeom>
          <a:solidFill>
            <a:srgbClr val="313C93"/>
          </a:solidFill>
          <a:ln/>
        </p:spPr>
      </p:sp>
      <p:sp>
        <p:nvSpPr>
          <p:cNvPr id="3" name="Shape 1"/>
          <p:cNvSpPr/>
          <p:nvPr/>
        </p:nvSpPr>
        <p:spPr>
          <a:xfrm>
            <a:off x="-914400" y="5468112"/>
            <a:ext cx="14020495" cy="173736"/>
          </a:xfrm>
          <a:prstGeom prst="rect">
            <a:avLst/>
          </a:prstGeom>
          <a:solidFill>
            <a:srgbClr val="262E77"/>
          </a:solidFill>
          <a:ln/>
        </p:spPr>
      </p:sp>
      <p:sp>
        <p:nvSpPr>
          <p:cNvPr id="4" name="Shape 2"/>
          <p:cNvSpPr/>
          <p:nvPr/>
        </p:nvSpPr>
        <p:spPr>
          <a:xfrm>
            <a:off x="-914400" y="5815584"/>
            <a:ext cx="14020495" cy="173736"/>
          </a:xfrm>
          <a:prstGeom prst="rect">
            <a:avLst/>
          </a:prstGeom>
          <a:solidFill>
            <a:srgbClr val="313C93"/>
          </a:solidFill>
          <a:ln/>
        </p:spPr>
      </p:sp>
      <p:sp>
        <p:nvSpPr>
          <p:cNvPr id="5" name="Shape 3"/>
          <p:cNvSpPr/>
          <p:nvPr/>
        </p:nvSpPr>
        <p:spPr>
          <a:xfrm>
            <a:off x="-914400" y="6163056"/>
            <a:ext cx="14020495" cy="173736"/>
          </a:xfrm>
          <a:prstGeom prst="rect">
            <a:avLst/>
          </a:prstGeom>
          <a:solidFill>
            <a:srgbClr val="262E77"/>
          </a:solidFill>
          <a:ln/>
        </p:spPr>
      </p:sp>
      <p:sp>
        <p:nvSpPr>
          <p:cNvPr id="6" name="Shape 4"/>
          <p:cNvSpPr/>
          <p:nvPr/>
        </p:nvSpPr>
        <p:spPr>
          <a:xfrm>
            <a:off x="-914400" y="6510528"/>
            <a:ext cx="14020495" cy="173736"/>
          </a:xfrm>
          <a:prstGeom prst="rect">
            <a:avLst/>
          </a:prstGeom>
          <a:solidFill>
            <a:srgbClr val="313C93"/>
          </a:solidFill>
          <a:ln/>
        </p:spPr>
      </p:sp>
      <p:sp>
        <p:nvSpPr>
          <p:cNvPr id="7" name="Shape 5"/>
          <p:cNvSpPr/>
          <p:nvPr/>
        </p:nvSpPr>
        <p:spPr>
          <a:xfrm>
            <a:off x="0" y="5120640"/>
            <a:ext cx="12191695" cy="1737360"/>
          </a:xfrm>
          <a:prstGeom prst="rect">
            <a:avLst/>
          </a:prstGeom>
          <a:solidFill>
            <a:srgbClr val="262E77"/>
          </a:solidFill>
          <a:ln/>
        </p:spPr>
      </p:sp>
      <p:sp>
        <p:nvSpPr>
          <p:cNvPr id="9" name="Logo Card"/>
          <p:cNvSpPr/>
          <p:nvPr/>
        </p:nvSpPr>
        <p:spPr>
          <a:xfrm>
            <a:off x="640080" y="617220"/>
            <a:ext cx="3707624" cy="9601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/>
        </p:spPr>
      </p:sp>
      <p:pic>
        <p:nvPicPr>
          <p:cNvPr id="8" name="Logo FVH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2960" y="754380"/>
            <a:ext cx="3341864" cy="685800"/>
          </a:xfrm>
          <a:prstGeom prst="rect">
            <a:avLst/>
          </a:prstGeom>
        </p:spPr>
      </p:pic>
      <p:sp>
        <p:nvSpPr>
          <p:cNvPr id="12" name="Text 10"/>
          <p:cNvSpPr/>
          <p:nvPr/>
        </p:nvSpPr>
        <p:spPr>
          <a:xfrm>
            <a:off x="822960" y="2286000"/>
            <a:ext cx="1051560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5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CIRCULAR Nº1</a:t>
            </a:r>
            <a:endParaRPr lang="en-US" sz="5800" dirty="0"/>
          </a:p>
        </p:txBody>
      </p:sp>
      <p:sp>
        <p:nvSpPr>
          <p:cNvPr id="13" name="Text 11"/>
          <p:cNvSpPr/>
          <p:nvPr/>
        </p:nvSpPr>
        <p:spPr>
          <a:xfrm>
            <a:off x="841248" y="3200400"/>
            <a:ext cx="10515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 kern="0" spc="200" dirty="0">
                <a:solidFill>
                  <a:srgbClr val="C621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TEMPORADA 2026/27</a:t>
            </a:r>
            <a:endParaRPr lang="en-US" sz="2600" dirty="0"/>
          </a:p>
        </p:txBody>
      </p:sp>
      <p:sp>
        <p:nvSpPr>
          <p:cNvPr id="14" name="Text 12"/>
          <p:cNvSpPr/>
          <p:nvPr/>
        </p:nvSpPr>
        <p:spPr>
          <a:xfrm>
            <a:off x="841248" y="3977640"/>
            <a:ext cx="87782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5E7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Normas y procedimientos administrativos que regulan la relación entre la Federación Vasca de Hockey, las Federaciones Territoriales y los Clubes / Asociaciones Deportivas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841248" y="6100000"/>
            <a:ext cx="10058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AEB6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Plaza Amadeo García Salazar, 2-2 · 01007 Vitoria-Gasteiz   |   euskalhockey@euskalhockey.com</a:t>
            </a:r>
            <a:endParaRPr lang="en-US" sz="1050" dirty="0"/>
          </a:p>
        </p:txBody>
      </p:sp>
      <p:sp>
        <p:nvSpPr>
          <p:cNvPr id="950" name="Footer Band"/>
          <p:cNvSpPr/>
          <p:nvPr/>
        </p:nvSpPr>
        <p:spPr>
          <a:xfrm>
            <a:off x="0" y="6473952"/>
            <a:ext cx="12192000" cy="384048"/>
          </a:xfrm>
          <a:prstGeom prst="rect">
            <a:avLst/>
          </a:prstGeom>
          <a:solidFill>
            <a:srgbClr val="E8E9F2"/>
          </a:solidFill>
          <a:ln/>
        </p:spPr>
      </p:sp>
      <p:pic>
        <p:nvPicPr>
          <p:cNvPr id="951" name="Logo FVH Footer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760" y="6550976"/>
            <a:ext cx="1120235" cy="230000"/>
          </a:xfrm>
          <a:prstGeom prst="rect">
            <a:avLst/>
          </a:prstGeom>
        </p:spPr>
      </p:pic>
      <p:sp>
        <p:nvSpPr>
          <p:cNvPr id="952" name="Footer Text"/>
          <p:cNvSpPr/>
          <p:nvPr/>
        </p:nvSpPr>
        <p:spPr>
          <a:xfrm>
            <a:off x="1668875" y="6528816"/>
            <a:ext cx="960872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1B22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CIRCULAR Nº1 · TEMPORADA 2026/27  ·  FEDERACIÓN VASCA DE HOCKEY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411480"/>
            <a:ext cx="566928" cy="566928"/>
          </a:xfrm>
          <a:prstGeom prst="ellipse">
            <a:avLst/>
          </a:prstGeom>
          <a:solidFill>
            <a:srgbClr val="313C93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411480"/>
            <a:ext cx="566928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1188720" y="347472"/>
            <a:ext cx="105156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B226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Objeto y alcance de la circular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1188720" y="786384"/>
            <a:ext cx="105156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5C66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qué afecta esta normativa y cómo se organiza el resto de la temporada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457200" y="1170432"/>
            <a:ext cx="11274552" cy="0"/>
          </a:xfrm>
          <a:prstGeom prst="line">
            <a:avLst/>
          </a:prstGeom>
          <a:noFill/>
          <a:ln w="19050">
            <a:solidFill>
              <a:srgbClr val="F5F6FA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457200" y="1417320"/>
            <a:ext cx="6400800" cy="4892040"/>
          </a:xfrm>
          <a:prstGeom prst="roundRect">
            <a:avLst>
              <a:gd name="adj" fmla="val 1495"/>
            </a:avLst>
          </a:prstGeom>
          <a:solidFill>
            <a:srgbClr val="F5F6FA"/>
          </a:solidFill>
          <a:ln/>
          <a:effectLst>
            <a:outerShdw blurRad="76200" dist="25400" dir="5400000" algn="bl" rotWithShape="0">
              <a:srgbClr val="999999">
                <a:alpha val="18000"/>
              </a:srgbClr>
            </a:outerShdw>
          </a:effectLst>
        </p:spPr>
      </p:sp>
      <p:sp>
        <p:nvSpPr>
          <p:cNvPr id="8" name="Text 6"/>
          <p:cNvSpPr/>
          <p:nvPr/>
        </p:nvSpPr>
        <p:spPr>
          <a:xfrm>
            <a:off x="777240" y="2679192"/>
            <a:ext cx="5760720" cy="265757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25000"/>
              </a:lnSpc>
              <a:buNone/>
            </a:pPr>
            <a:r>
              <a:rPr lang="en-US" sz="1500" dirty="0">
                <a:solidFill>
                  <a:srgbClr val="1B22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Esta circular regula </a:t>
            </a:r>
            <a:r>
              <a:rPr lang="en-US" sz="1500" b="1" dirty="0">
                <a:solidFill>
                  <a:srgbClr val="313C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funcionamiento administrativo</a:t>
            </a:r>
            <a:r>
              <a:rPr lang="en-US" sz="1500" dirty="0">
                <a:solidFill>
                  <a:srgbClr val="1B22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entre la Federación Vasca de Hockey y las Federaciones Territoriales, Clubes y Asociaciones Deportivas, árbitros, entrenadores/as y jugadores/as afiliados, conforme a los Estatutos de la F.V.H. y demás normativa aplicable.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457200" y="5128953"/>
            <a:ext cx="5486400" cy="0"/>
          </a:xfrm>
          <a:prstGeom prst="line">
            <a:avLst/>
          </a:prstGeom>
          <a:noFill/>
          <a:ln w="12700">
            <a:solidFill>
              <a:srgbClr val="8B93CE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777240" y="4023360"/>
            <a:ext cx="5760720" cy="2057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20000"/>
              </a:lnSpc>
              <a:buNone/>
            </a:pP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7315200" y="1508760"/>
            <a:ext cx="4434840" cy="914400"/>
          </a:xfrm>
          <a:prstGeom prst="roundRect">
            <a:avLst>
              <a:gd name="adj" fmla="val 9000"/>
            </a:avLst>
          </a:prstGeom>
          <a:solidFill>
            <a:srgbClr val="313C93"/>
          </a:solidFill>
          <a:ln/>
        </p:spPr>
      </p:sp>
      <p:sp>
        <p:nvSpPr>
          <p:cNvPr id="12" name="Text 10"/>
          <p:cNvSpPr/>
          <p:nvPr/>
        </p:nvSpPr>
        <p:spPr>
          <a:xfrm>
            <a:off x="7452360" y="1508760"/>
            <a:ext cx="416052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Federación Vasca de Hockey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 rot="10800000">
            <a:off x="9413748" y="2450592"/>
            <a:ext cx="237744" cy="182880"/>
          </a:xfrm>
          <a:prstGeom prst="triangle">
            <a:avLst/>
          </a:prstGeom>
          <a:solidFill>
            <a:srgbClr val="C62128"/>
          </a:solidFill>
          <a:ln/>
        </p:spPr>
      </p:sp>
      <p:sp>
        <p:nvSpPr>
          <p:cNvPr id="14" name="Shape 12"/>
          <p:cNvSpPr/>
          <p:nvPr/>
        </p:nvSpPr>
        <p:spPr>
          <a:xfrm>
            <a:off x="7315200" y="2679192"/>
            <a:ext cx="4434840" cy="914400"/>
          </a:xfrm>
          <a:prstGeom prst="roundRect">
            <a:avLst>
              <a:gd name="adj" fmla="val 9000"/>
            </a:avLst>
          </a:prstGeom>
          <a:solidFill>
            <a:srgbClr val="689B4F"/>
          </a:solidFill>
          <a:ln/>
        </p:spPr>
      </p:sp>
      <p:sp>
        <p:nvSpPr>
          <p:cNvPr id="15" name="Text 13"/>
          <p:cNvSpPr/>
          <p:nvPr/>
        </p:nvSpPr>
        <p:spPr>
          <a:xfrm>
            <a:off x="7452360" y="2679192"/>
            <a:ext cx="416052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Federaciones Territoriales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 rot="10800000">
            <a:off x="9413748" y="3621024"/>
            <a:ext cx="237744" cy="182880"/>
          </a:xfrm>
          <a:prstGeom prst="triangle">
            <a:avLst/>
          </a:prstGeom>
          <a:solidFill>
            <a:srgbClr val="C62128"/>
          </a:solidFill>
          <a:ln/>
        </p:spPr>
      </p:sp>
      <p:sp>
        <p:nvSpPr>
          <p:cNvPr id="17" name="Shape 15"/>
          <p:cNvSpPr/>
          <p:nvPr/>
        </p:nvSpPr>
        <p:spPr>
          <a:xfrm>
            <a:off x="7315200" y="3849624"/>
            <a:ext cx="4434840" cy="914400"/>
          </a:xfrm>
          <a:prstGeom prst="roundRect">
            <a:avLst>
              <a:gd name="adj" fmla="val 9000"/>
            </a:avLst>
          </a:prstGeom>
          <a:solidFill>
            <a:srgbClr val="689B4F"/>
          </a:solidFill>
          <a:ln/>
        </p:spPr>
      </p:sp>
      <p:sp>
        <p:nvSpPr>
          <p:cNvPr id="18" name="Text 16"/>
          <p:cNvSpPr/>
          <p:nvPr/>
        </p:nvSpPr>
        <p:spPr>
          <a:xfrm>
            <a:off x="7452360" y="3849624"/>
            <a:ext cx="416052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Clubes / Asociaciones Deportivas</a:t>
            </a:r>
            <a:endParaRPr lang="en-US" sz="1300" dirty="0"/>
          </a:p>
        </p:txBody>
      </p:sp>
      <p:sp>
        <p:nvSpPr>
          <p:cNvPr id="19" name="Shape 17"/>
          <p:cNvSpPr/>
          <p:nvPr/>
        </p:nvSpPr>
        <p:spPr>
          <a:xfrm rot="10800000">
            <a:off x="9413748" y="4791456"/>
            <a:ext cx="237744" cy="182880"/>
          </a:xfrm>
          <a:prstGeom prst="triangle">
            <a:avLst/>
          </a:prstGeom>
          <a:solidFill>
            <a:srgbClr val="C62128"/>
          </a:solidFill>
          <a:ln/>
        </p:spPr>
      </p:sp>
      <p:sp>
        <p:nvSpPr>
          <p:cNvPr id="20" name="Shape 18"/>
          <p:cNvSpPr/>
          <p:nvPr/>
        </p:nvSpPr>
        <p:spPr>
          <a:xfrm>
            <a:off x="7315200" y="5020056"/>
            <a:ext cx="4434840" cy="914400"/>
          </a:xfrm>
          <a:prstGeom prst="roundRect">
            <a:avLst>
              <a:gd name="adj" fmla="val 9000"/>
            </a:avLst>
          </a:prstGeom>
          <a:solidFill>
            <a:srgbClr val="8B93CE"/>
          </a:solidFill>
          <a:ln/>
        </p:spPr>
      </p:sp>
      <p:sp>
        <p:nvSpPr>
          <p:cNvPr id="21" name="Text 19"/>
          <p:cNvSpPr/>
          <p:nvPr/>
        </p:nvSpPr>
        <p:spPr>
          <a:xfrm>
            <a:off x="7452360" y="5020056"/>
            <a:ext cx="416052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B22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Árbitros · Entrenadores/as · Jugadores/as</a:t>
            </a:r>
            <a:endParaRPr lang="en-US" sz="1300" dirty="0"/>
          </a:p>
        </p:txBody>
      </p:sp>
      <p:sp>
        <p:nvSpPr>
          <p:cNvPr id="950" name="Footer Band"/>
          <p:cNvSpPr/>
          <p:nvPr/>
        </p:nvSpPr>
        <p:spPr>
          <a:xfrm>
            <a:off x="0" y="6473952"/>
            <a:ext cx="12192000" cy="384048"/>
          </a:xfrm>
          <a:prstGeom prst="rect">
            <a:avLst/>
          </a:prstGeom>
          <a:solidFill>
            <a:srgbClr val="E8E9F2"/>
          </a:solidFill>
          <a:ln/>
        </p:spPr>
      </p:sp>
      <p:pic>
        <p:nvPicPr>
          <p:cNvPr id="951" name="Logo FVH Footer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760" y="6550976"/>
            <a:ext cx="1120235" cy="230000"/>
          </a:xfrm>
          <a:prstGeom prst="rect">
            <a:avLst/>
          </a:prstGeom>
        </p:spPr>
      </p:pic>
      <p:sp>
        <p:nvSpPr>
          <p:cNvPr id="952" name="Footer Text"/>
          <p:cNvSpPr/>
          <p:nvPr/>
        </p:nvSpPr>
        <p:spPr>
          <a:xfrm>
            <a:off x="1668875" y="6528816"/>
            <a:ext cx="960872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1B22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CIRCULAR Nº1 · TEMPORADA 2026/27  ·  FEDERACIÓN VASCA DE HOCKEY</a:t>
            </a:r>
            <a:endParaRPr lang="en-US" sz="900" dirty="0"/>
          </a:p>
        </p:txBody>
      </p:sp>
      <p:sp>
        <p:nvSpPr>
          <p:cNvPr id="953" name="Page Number"/>
          <p:cNvSpPr/>
          <p:nvPr/>
        </p:nvSpPr>
        <p:spPr>
          <a:xfrm>
            <a:off x="11369040" y="6528816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1B22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262E7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22960" y="548640"/>
            <a:ext cx="54864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ÍNDICE</a:t>
            </a:r>
            <a:endParaRPr lang="en-US" sz="3400" dirty="0"/>
          </a:p>
        </p:txBody>
      </p:sp>
      <p:sp>
        <p:nvSpPr>
          <p:cNvPr id="3" name="Shape 1"/>
          <p:cNvSpPr/>
          <p:nvPr/>
        </p:nvSpPr>
        <p:spPr>
          <a:xfrm>
            <a:off x="841248" y="1234440"/>
            <a:ext cx="2011680" cy="0"/>
          </a:xfrm>
          <a:prstGeom prst="line">
            <a:avLst/>
          </a:prstGeom>
          <a:noFill/>
          <a:ln w="38100">
            <a:solidFill>
              <a:srgbClr val="C62128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822960" y="1600200"/>
            <a:ext cx="384048" cy="384048"/>
          </a:xfrm>
          <a:prstGeom prst="ellipse">
            <a:avLst/>
          </a:prstGeom>
          <a:solidFill>
            <a:srgbClr val="689B4F"/>
          </a:solidFill>
          <a:ln/>
        </p:spPr>
      </p:sp>
      <p:sp>
        <p:nvSpPr>
          <p:cNvPr id="5" name="Text 3"/>
          <p:cNvSpPr/>
          <p:nvPr/>
        </p:nvSpPr>
        <p:spPr>
          <a:xfrm>
            <a:off x="822960" y="1600200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1353312" y="1563624"/>
            <a:ext cx="48463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50" dirty="0">
                <a:solidFill>
                  <a:srgbClr val="E9EB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Inscripción de clubes y asociaciones deportivas</a:t>
            </a:r>
            <a:endParaRPr lang="en-US" sz="1450" dirty="0"/>
          </a:p>
        </p:txBody>
      </p:sp>
      <p:sp>
        <p:nvSpPr>
          <p:cNvPr id="7" name="Shape 5"/>
          <p:cNvSpPr/>
          <p:nvPr/>
        </p:nvSpPr>
        <p:spPr>
          <a:xfrm>
            <a:off x="822960" y="2377440"/>
            <a:ext cx="384048" cy="384048"/>
          </a:xfrm>
          <a:prstGeom prst="ellipse">
            <a:avLst/>
          </a:prstGeom>
          <a:solidFill>
            <a:srgbClr val="689B4F"/>
          </a:solidFill>
          <a:ln/>
        </p:spPr>
      </p:sp>
      <p:sp>
        <p:nvSpPr>
          <p:cNvPr id="8" name="Text 6"/>
          <p:cNvSpPr/>
          <p:nvPr/>
        </p:nvSpPr>
        <p:spPr>
          <a:xfrm>
            <a:off x="822960" y="2377440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1353312" y="2340864"/>
            <a:ext cx="48463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50" dirty="0">
                <a:solidFill>
                  <a:srgbClr val="E9EB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Plataformas y canales de inscripción</a:t>
            </a:r>
            <a:endParaRPr lang="en-US" sz="1450" dirty="0"/>
          </a:p>
        </p:txBody>
      </p:sp>
      <p:sp>
        <p:nvSpPr>
          <p:cNvPr id="10" name="Shape 8"/>
          <p:cNvSpPr/>
          <p:nvPr/>
        </p:nvSpPr>
        <p:spPr>
          <a:xfrm>
            <a:off x="822960" y="3154680"/>
            <a:ext cx="384048" cy="384048"/>
          </a:xfrm>
          <a:prstGeom prst="ellipse">
            <a:avLst/>
          </a:prstGeom>
          <a:solidFill>
            <a:srgbClr val="689B4F"/>
          </a:solidFill>
          <a:ln/>
        </p:spPr>
      </p:sp>
      <p:sp>
        <p:nvSpPr>
          <p:cNvPr id="11" name="Text 9"/>
          <p:cNvSpPr/>
          <p:nvPr/>
        </p:nvSpPr>
        <p:spPr>
          <a:xfrm>
            <a:off x="822960" y="3154680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1353312" y="3118104"/>
            <a:ext cx="48463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50" dirty="0">
                <a:solidFill>
                  <a:srgbClr val="E9EB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Inscripción de equipos y elección de árbitros</a:t>
            </a:r>
            <a:endParaRPr lang="en-US" sz="1450" dirty="0"/>
          </a:p>
        </p:txBody>
      </p:sp>
      <p:sp>
        <p:nvSpPr>
          <p:cNvPr id="13" name="Shape 11"/>
          <p:cNvSpPr/>
          <p:nvPr/>
        </p:nvSpPr>
        <p:spPr>
          <a:xfrm>
            <a:off x="822960" y="3931920"/>
            <a:ext cx="384048" cy="384048"/>
          </a:xfrm>
          <a:prstGeom prst="ellipse">
            <a:avLst/>
          </a:prstGeom>
          <a:solidFill>
            <a:srgbClr val="689B4F"/>
          </a:solidFill>
          <a:ln/>
        </p:spPr>
      </p:sp>
      <p:sp>
        <p:nvSpPr>
          <p:cNvPr id="14" name="Text 12"/>
          <p:cNvSpPr/>
          <p:nvPr/>
        </p:nvSpPr>
        <p:spPr>
          <a:xfrm>
            <a:off x="822960" y="3931920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1353312" y="3895344"/>
            <a:ext cx="48463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50" dirty="0">
                <a:solidFill>
                  <a:srgbClr val="E9EB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Inscripción de deportistas: mínimos y flujo de validación</a:t>
            </a:r>
            <a:endParaRPr lang="en-US" sz="1450" dirty="0"/>
          </a:p>
        </p:txBody>
      </p:sp>
      <p:sp>
        <p:nvSpPr>
          <p:cNvPr id="16" name="Shape 14"/>
          <p:cNvSpPr/>
          <p:nvPr/>
        </p:nvSpPr>
        <p:spPr>
          <a:xfrm>
            <a:off x="822960" y="4709160"/>
            <a:ext cx="384048" cy="384048"/>
          </a:xfrm>
          <a:prstGeom prst="ellipse">
            <a:avLst/>
          </a:prstGeom>
          <a:solidFill>
            <a:srgbClr val="689B4F"/>
          </a:solidFill>
          <a:ln/>
        </p:spPr>
      </p:sp>
      <p:sp>
        <p:nvSpPr>
          <p:cNvPr id="17" name="Text 15"/>
          <p:cNvSpPr/>
          <p:nvPr/>
        </p:nvSpPr>
        <p:spPr>
          <a:xfrm>
            <a:off x="822960" y="4709160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1353312" y="4672584"/>
            <a:ext cx="48463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50" dirty="0">
                <a:solidFill>
                  <a:srgbClr val="E9EB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Documentación obligatoria por deportista</a:t>
            </a:r>
            <a:endParaRPr lang="en-US" sz="1450" dirty="0"/>
          </a:p>
        </p:txBody>
      </p:sp>
      <p:sp>
        <p:nvSpPr>
          <p:cNvPr id="19" name="Shape 17"/>
          <p:cNvSpPr/>
          <p:nvPr/>
        </p:nvSpPr>
        <p:spPr>
          <a:xfrm>
            <a:off x="822960" y="5486400"/>
            <a:ext cx="384048" cy="384048"/>
          </a:xfrm>
          <a:prstGeom prst="ellipse">
            <a:avLst/>
          </a:prstGeom>
          <a:solidFill>
            <a:srgbClr val="689B4F"/>
          </a:solidFill>
          <a:ln/>
        </p:spPr>
      </p:sp>
      <p:sp>
        <p:nvSpPr>
          <p:cNvPr id="20" name="Text 18"/>
          <p:cNvSpPr/>
          <p:nvPr/>
        </p:nvSpPr>
        <p:spPr>
          <a:xfrm>
            <a:off x="822960" y="5486400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1353312" y="5449824"/>
            <a:ext cx="48463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50" dirty="0">
                <a:solidFill>
                  <a:srgbClr val="E9EB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Técnicos y casos especiales</a:t>
            </a:r>
            <a:endParaRPr lang="en-US" sz="1450" dirty="0"/>
          </a:p>
        </p:txBody>
      </p:sp>
      <p:sp>
        <p:nvSpPr>
          <p:cNvPr id="22" name="Shape 20"/>
          <p:cNvSpPr/>
          <p:nvPr/>
        </p:nvSpPr>
        <p:spPr>
          <a:xfrm>
            <a:off x="6675120" y="1600200"/>
            <a:ext cx="384048" cy="384048"/>
          </a:xfrm>
          <a:prstGeom prst="ellipse">
            <a:avLst/>
          </a:prstGeom>
          <a:solidFill>
            <a:srgbClr val="689B4F"/>
          </a:solidFill>
          <a:ln/>
        </p:spPr>
      </p:sp>
      <p:sp>
        <p:nvSpPr>
          <p:cNvPr id="23" name="Text 21"/>
          <p:cNvSpPr/>
          <p:nvPr/>
        </p:nvSpPr>
        <p:spPr>
          <a:xfrm>
            <a:off x="6675120" y="1600200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7</a:t>
            </a:r>
            <a:endParaRPr lang="en-US" sz="1400" dirty="0"/>
          </a:p>
        </p:txBody>
      </p:sp>
      <p:sp>
        <p:nvSpPr>
          <p:cNvPr id="24" name="Text 22"/>
          <p:cNvSpPr/>
          <p:nvPr/>
        </p:nvSpPr>
        <p:spPr>
          <a:xfrm>
            <a:off x="7205472" y="1563624"/>
            <a:ext cx="48463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50" dirty="0">
                <a:solidFill>
                  <a:srgbClr val="E9EB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Categorías y edades — temporada 2026/27</a:t>
            </a:r>
            <a:endParaRPr lang="en-US" sz="1450" dirty="0"/>
          </a:p>
        </p:txBody>
      </p:sp>
      <p:sp>
        <p:nvSpPr>
          <p:cNvPr id="25" name="Shape 23"/>
          <p:cNvSpPr/>
          <p:nvPr/>
        </p:nvSpPr>
        <p:spPr>
          <a:xfrm>
            <a:off x="6675120" y="2377440"/>
            <a:ext cx="384048" cy="384048"/>
          </a:xfrm>
          <a:prstGeom prst="ellipse">
            <a:avLst/>
          </a:prstGeom>
          <a:solidFill>
            <a:srgbClr val="689B4F"/>
          </a:solidFill>
          <a:ln/>
        </p:spPr>
      </p:sp>
      <p:sp>
        <p:nvSpPr>
          <p:cNvPr id="26" name="Text 24"/>
          <p:cNvSpPr/>
          <p:nvPr/>
        </p:nvSpPr>
        <p:spPr>
          <a:xfrm>
            <a:off x="6675120" y="2377440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8</a:t>
            </a:r>
            <a:endParaRPr lang="en-US" sz="1400" dirty="0"/>
          </a:p>
        </p:txBody>
      </p:sp>
      <p:sp>
        <p:nvSpPr>
          <p:cNvPr id="27" name="Text 25"/>
          <p:cNvSpPr/>
          <p:nvPr/>
        </p:nvSpPr>
        <p:spPr>
          <a:xfrm>
            <a:off x="7205472" y="2340864"/>
            <a:ext cx="48463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50" dirty="0">
                <a:solidFill>
                  <a:srgbClr val="E9EB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Derechos de inscripción y mutualidad</a:t>
            </a:r>
            <a:endParaRPr lang="en-US" sz="1450" dirty="0"/>
          </a:p>
        </p:txBody>
      </p:sp>
      <p:sp>
        <p:nvSpPr>
          <p:cNvPr id="28" name="Shape 26"/>
          <p:cNvSpPr/>
          <p:nvPr/>
        </p:nvSpPr>
        <p:spPr>
          <a:xfrm>
            <a:off x="6675120" y="3154680"/>
            <a:ext cx="384048" cy="384048"/>
          </a:xfrm>
          <a:prstGeom prst="ellipse">
            <a:avLst/>
          </a:prstGeom>
          <a:solidFill>
            <a:srgbClr val="689B4F"/>
          </a:solidFill>
          <a:ln/>
        </p:spPr>
      </p:sp>
      <p:sp>
        <p:nvSpPr>
          <p:cNvPr id="29" name="Text 27"/>
          <p:cNvSpPr/>
          <p:nvPr/>
        </p:nvSpPr>
        <p:spPr>
          <a:xfrm>
            <a:off x="6675120" y="3154680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9</a:t>
            </a:r>
            <a:endParaRPr lang="en-US" sz="1400" dirty="0"/>
          </a:p>
        </p:txBody>
      </p:sp>
      <p:sp>
        <p:nvSpPr>
          <p:cNvPr id="30" name="Text 28"/>
          <p:cNvSpPr/>
          <p:nvPr/>
        </p:nvSpPr>
        <p:spPr>
          <a:xfrm>
            <a:off x="7205472" y="3118104"/>
            <a:ext cx="48463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50" dirty="0">
                <a:solidFill>
                  <a:srgbClr val="E9EB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Fechas clave de inscripción</a:t>
            </a:r>
            <a:endParaRPr lang="en-US" sz="1450" dirty="0"/>
          </a:p>
        </p:txBody>
      </p:sp>
      <p:sp>
        <p:nvSpPr>
          <p:cNvPr id="31" name="Shape 29"/>
          <p:cNvSpPr/>
          <p:nvPr/>
        </p:nvSpPr>
        <p:spPr>
          <a:xfrm>
            <a:off x="6675120" y="3931920"/>
            <a:ext cx="384048" cy="384048"/>
          </a:xfrm>
          <a:prstGeom prst="ellipse">
            <a:avLst/>
          </a:prstGeom>
          <a:solidFill>
            <a:srgbClr val="689B4F"/>
          </a:solidFill>
          <a:ln/>
        </p:spPr>
      </p:sp>
      <p:sp>
        <p:nvSpPr>
          <p:cNvPr id="32" name="Text 30"/>
          <p:cNvSpPr/>
          <p:nvPr/>
        </p:nvSpPr>
        <p:spPr>
          <a:xfrm>
            <a:off x="6675120" y="3931920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10</a:t>
            </a:r>
            <a:endParaRPr lang="en-US" sz="1400" dirty="0"/>
          </a:p>
        </p:txBody>
      </p:sp>
      <p:sp>
        <p:nvSpPr>
          <p:cNvPr id="33" name="Text 31"/>
          <p:cNvSpPr/>
          <p:nvPr/>
        </p:nvSpPr>
        <p:spPr>
          <a:xfrm>
            <a:off x="7205472" y="3895344"/>
            <a:ext cx="48463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50" dirty="0">
                <a:solidFill>
                  <a:srgbClr val="E9EB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Plazos para competiciones estatales</a:t>
            </a:r>
            <a:endParaRPr lang="en-US" sz="1450" dirty="0"/>
          </a:p>
        </p:txBody>
      </p:sp>
      <p:sp>
        <p:nvSpPr>
          <p:cNvPr id="34" name="Shape 32"/>
          <p:cNvSpPr/>
          <p:nvPr/>
        </p:nvSpPr>
        <p:spPr>
          <a:xfrm>
            <a:off x="6675120" y="4709160"/>
            <a:ext cx="384048" cy="384048"/>
          </a:xfrm>
          <a:prstGeom prst="ellipse">
            <a:avLst/>
          </a:prstGeom>
          <a:solidFill>
            <a:srgbClr val="689B4F"/>
          </a:solidFill>
          <a:ln/>
        </p:spPr>
      </p:sp>
      <p:sp>
        <p:nvSpPr>
          <p:cNvPr id="35" name="Text 33"/>
          <p:cNvSpPr/>
          <p:nvPr/>
        </p:nvSpPr>
        <p:spPr>
          <a:xfrm>
            <a:off x="6675120" y="4709160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11</a:t>
            </a:r>
            <a:endParaRPr lang="en-US" sz="1400" dirty="0"/>
          </a:p>
        </p:txBody>
      </p:sp>
      <p:sp>
        <p:nvSpPr>
          <p:cNvPr id="36" name="Text 34"/>
          <p:cNvSpPr/>
          <p:nvPr/>
        </p:nvSpPr>
        <p:spPr>
          <a:xfrm>
            <a:off x="7205472" y="4672584"/>
            <a:ext cx="48463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50" dirty="0">
                <a:solidFill>
                  <a:srgbClr val="E9EB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Normativa complementaria y protección de datos</a:t>
            </a:r>
            <a:endParaRPr lang="en-US" sz="1450" dirty="0"/>
          </a:p>
        </p:txBody>
      </p:sp>
      <p:sp>
        <p:nvSpPr>
          <p:cNvPr id="950" name="Footer Band"/>
          <p:cNvSpPr/>
          <p:nvPr/>
        </p:nvSpPr>
        <p:spPr>
          <a:xfrm>
            <a:off x="0" y="6473952"/>
            <a:ext cx="12192000" cy="384048"/>
          </a:xfrm>
          <a:prstGeom prst="rect">
            <a:avLst/>
          </a:prstGeom>
          <a:solidFill>
            <a:srgbClr val="E8E9F2"/>
          </a:solidFill>
          <a:ln/>
        </p:spPr>
      </p:sp>
      <p:pic>
        <p:nvPicPr>
          <p:cNvPr id="951" name="Logo FVH Footer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760" y="6550976"/>
            <a:ext cx="1120235" cy="230000"/>
          </a:xfrm>
          <a:prstGeom prst="rect">
            <a:avLst/>
          </a:prstGeom>
        </p:spPr>
      </p:pic>
      <p:sp>
        <p:nvSpPr>
          <p:cNvPr id="952" name="Footer Text"/>
          <p:cNvSpPr/>
          <p:nvPr/>
        </p:nvSpPr>
        <p:spPr>
          <a:xfrm>
            <a:off x="1668875" y="6528816"/>
            <a:ext cx="960872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1B22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CIRCULAR Nº1 · TEMPORADA 2026/27  ·  FEDERACIÓN VASCA DE HOCKEY</a:t>
            </a:r>
            <a:endParaRPr lang="en-US" sz="900" dirty="0"/>
          </a:p>
        </p:txBody>
      </p:sp>
      <p:sp>
        <p:nvSpPr>
          <p:cNvPr id="953" name="Page Number"/>
          <p:cNvSpPr/>
          <p:nvPr/>
        </p:nvSpPr>
        <p:spPr>
          <a:xfrm>
            <a:off x="11369040" y="6528816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1B22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411480"/>
            <a:ext cx="566928" cy="566928"/>
          </a:xfrm>
          <a:prstGeom prst="ellipse">
            <a:avLst/>
          </a:prstGeom>
          <a:solidFill>
            <a:srgbClr val="313C93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411480"/>
            <a:ext cx="566928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1188720" y="347472"/>
            <a:ext cx="105156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B226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Inscripción de clubes y asociaciones deportivas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1188720" y="786384"/>
            <a:ext cx="105156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5C66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Requisito indispensable para poder competir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457200" y="1170432"/>
            <a:ext cx="11274552" cy="0"/>
          </a:xfrm>
          <a:prstGeom prst="line">
            <a:avLst/>
          </a:prstGeom>
          <a:noFill/>
          <a:ln w="19050">
            <a:solidFill>
              <a:srgbClr val="F5F6FA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457200" y="1463040"/>
            <a:ext cx="3749040" cy="4846320"/>
          </a:xfrm>
          <a:prstGeom prst="roundRect">
            <a:avLst>
              <a:gd name="adj" fmla="val 1951"/>
            </a:avLst>
          </a:prstGeom>
          <a:solidFill>
            <a:srgbClr val="313C93"/>
          </a:solidFill>
          <a:ln/>
          <a:effectLst>
            <a:outerShdw blurRad="76200" dist="25400" dir="5400000" algn="bl" rotWithShape="0">
              <a:srgbClr val="999999">
                <a:alpha val="18000"/>
              </a:srgbClr>
            </a:outerShdw>
          </a:effectLst>
        </p:spPr>
      </p:sp>
      <p:sp>
        <p:nvSpPr>
          <p:cNvPr id="8" name="Text 6"/>
          <p:cNvSpPr/>
          <p:nvPr/>
        </p:nvSpPr>
        <p:spPr>
          <a:xfrm>
            <a:off x="457200" y="1828800"/>
            <a:ext cx="3749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kern="0" spc="200" dirty="0">
                <a:solidFill>
                  <a:srgbClr val="8B93C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FECHA LÍMITE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457200" y="2148840"/>
            <a:ext cx="374904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31</a:t>
            </a:r>
            <a:endParaRPr lang="en-US" sz="9000" dirty="0"/>
          </a:p>
        </p:txBody>
      </p:sp>
      <p:sp>
        <p:nvSpPr>
          <p:cNvPr id="10" name="Text 8"/>
          <p:cNvSpPr/>
          <p:nvPr/>
        </p:nvSpPr>
        <p:spPr>
          <a:xfrm>
            <a:off x="457200" y="3429000"/>
            <a:ext cx="37490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kern="0" spc="150" dirty="0">
                <a:solidFill>
                  <a:srgbClr val="C621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 AGOSTO DE 2026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777240" y="4023360"/>
            <a:ext cx="3108960" cy="1737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1300" dirty="0">
                <a:solidFill>
                  <a:srgbClr val="E5E7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Plazo para la inscripción de Clubes y Agrupaciones Deportivas de cara a la temporada 2026/27.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4526280" y="1481328"/>
            <a:ext cx="7223760" cy="1481328"/>
          </a:xfrm>
          <a:prstGeom prst="roundRect">
            <a:avLst>
              <a:gd name="adj" fmla="val 4938"/>
            </a:avLst>
          </a:prstGeom>
          <a:solidFill>
            <a:srgbClr val="F5F6FA"/>
          </a:solidFill>
          <a:ln/>
          <a:effectLst>
            <a:outerShdw blurRad="76200" dist="25400" dir="5400000" algn="bl" rotWithShape="0">
              <a:srgbClr val="999999">
                <a:alpha val="18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4782312" y="1737360"/>
            <a:ext cx="457200" cy="457200"/>
          </a:xfrm>
          <a:prstGeom prst="ellipse">
            <a:avLst/>
          </a:prstGeom>
          <a:solidFill>
            <a:srgbClr val="689B4F"/>
          </a:solidFill>
          <a:ln/>
        </p:spPr>
      </p:sp>
      <p:sp>
        <p:nvSpPr>
          <p:cNvPr id="14" name="Text 12"/>
          <p:cNvSpPr/>
          <p:nvPr/>
        </p:nvSpPr>
        <p:spPr>
          <a:xfrm>
            <a:off x="4782312" y="173736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5440680" y="1645920"/>
            <a:ext cx="603504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313C9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Impreso obligatorio</a:t>
            </a:r>
            <a:endParaRPr lang="en-US" sz="1500" dirty="0"/>
          </a:p>
        </p:txBody>
      </p:sp>
      <p:sp>
        <p:nvSpPr>
          <p:cNvPr id="16" name="Text 14"/>
          <p:cNvSpPr/>
          <p:nvPr/>
        </p:nvSpPr>
        <p:spPr>
          <a:xfrm>
            <a:off x="5440680" y="1993392"/>
            <a:ext cx="60350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1B22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Todos los Clubes y Agrupaciones Deportivas deben cumplimentar el IMPRESO DE INSCRIPCIÓN DE CLUBES establecido por la F.V.H. y la R.F.E.H., conforme al Reglamento de Partidos y Competiciones.</a:t>
            </a:r>
            <a:endParaRPr lang="en-US" sz="1250" dirty="0"/>
          </a:p>
        </p:txBody>
      </p:sp>
      <p:sp>
        <p:nvSpPr>
          <p:cNvPr id="17" name="Shape 15"/>
          <p:cNvSpPr/>
          <p:nvPr/>
        </p:nvSpPr>
        <p:spPr>
          <a:xfrm>
            <a:off x="4526280" y="3163824"/>
            <a:ext cx="7223760" cy="1481328"/>
          </a:xfrm>
          <a:prstGeom prst="roundRect">
            <a:avLst>
              <a:gd name="adj" fmla="val 4938"/>
            </a:avLst>
          </a:prstGeom>
          <a:solidFill>
            <a:srgbClr val="F5F6FA"/>
          </a:solidFill>
          <a:ln/>
          <a:effectLst>
            <a:outerShdw blurRad="76200" dist="25400" dir="5400000" algn="bl" rotWithShape="0">
              <a:srgbClr val="999999">
                <a:alpha val="18000"/>
              </a:srgbClr>
            </a:outerShdw>
          </a:effectLst>
        </p:spPr>
      </p:sp>
      <p:sp>
        <p:nvSpPr>
          <p:cNvPr id="18" name="Shape 16"/>
          <p:cNvSpPr/>
          <p:nvPr/>
        </p:nvSpPr>
        <p:spPr>
          <a:xfrm>
            <a:off x="4782312" y="3419856"/>
            <a:ext cx="457200" cy="457200"/>
          </a:xfrm>
          <a:prstGeom prst="ellipse">
            <a:avLst/>
          </a:prstGeom>
          <a:solidFill>
            <a:srgbClr val="689B4F"/>
          </a:solidFill>
          <a:ln/>
        </p:spPr>
      </p:sp>
      <p:sp>
        <p:nvSpPr>
          <p:cNvPr id="19" name="Text 17"/>
          <p:cNvSpPr/>
          <p:nvPr/>
        </p:nvSpPr>
        <p:spPr>
          <a:xfrm>
            <a:off x="4782312" y="3419856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5440680" y="3328416"/>
            <a:ext cx="603504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313C9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Requisito indispensable</a:t>
            </a:r>
            <a:endParaRPr lang="en-US" sz="1500" dirty="0"/>
          </a:p>
        </p:txBody>
      </p:sp>
      <p:sp>
        <p:nvSpPr>
          <p:cNvPr id="21" name="Text 19"/>
          <p:cNvSpPr/>
          <p:nvPr/>
        </p:nvSpPr>
        <p:spPr>
          <a:xfrm>
            <a:off x="5440680" y="3675888"/>
            <a:ext cx="60350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1B22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formalización de este impreso es condición indispensable para ejercer los derechos que corresponden al Club o Agrupación Deportiva.</a:t>
            </a:r>
            <a:endParaRPr lang="en-US" sz="1250" dirty="0"/>
          </a:p>
        </p:txBody>
      </p:sp>
      <p:sp>
        <p:nvSpPr>
          <p:cNvPr id="22" name="Shape 20"/>
          <p:cNvSpPr/>
          <p:nvPr/>
        </p:nvSpPr>
        <p:spPr>
          <a:xfrm>
            <a:off x="4526280" y="4846320"/>
            <a:ext cx="7223760" cy="1481328"/>
          </a:xfrm>
          <a:prstGeom prst="roundRect">
            <a:avLst>
              <a:gd name="adj" fmla="val 4938"/>
            </a:avLst>
          </a:prstGeom>
          <a:solidFill>
            <a:srgbClr val="F5F6FA"/>
          </a:solidFill>
          <a:ln/>
          <a:effectLst>
            <a:outerShdw blurRad="76200" dist="25400" dir="5400000" algn="bl" rotWithShape="0">
              <a:srgbClr val="999999">
                <a:alpha val="18000"/>
              </a:srgbClr>
            </a:outerShdw>
          </a:effectLst>
        </p:spPr>
      </p:sp>
      <p:sp>
        <p:nvSpPr>
          <p:cNvPr id="23" name="Shape 21"/>
          <p:cNvSpPr/>
          <p:nvPr/>
        </p:nvSpPr>
        <p:spPr>
          <a:xfrm>
            <a:off x="4782312" y="5102352"/>
            <a:ext cx="457200" cy="457200"/>
          </a:xfrm>
          <a:prstGeom prst="ellipse">
            <a:avLst/>
          </a:prstGeom>
          <a:solidFill>
            <a:srgbClr val="689B4F"/>
          </a:solidFill>
          <a:ln/>
        </p:spPr>
      </p:sp>
      <p:sp>
        <p:nvSpPr>
          <p:cNvPr id="24" name="Text 22"/>
          <p:cNvSpPr/>
          <p:nvPr/>
        </p:nvSpPr>
        <p:spPr>
          <a:xfrm>
            <a:off x="4782312" y="5102352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600" dirty="0"/>
          </a:p>
        </p:txBody>
      </p:sp>
      <p:sp>
        <p:nvSpPr>
          <p:cNvPr id="25" name="Text 23"/>
          <p:cNvSpPr/>
          <p:nvPr/>
        </p:nvSpPr>
        <p:spPr>
          <a:xfrm>
            <a:off x="5440680" y="5010912"/>
            <a:ext cx="603504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313C9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Sin inscripción no hay competición</a:t>
            </a:r>
            <a:endParaRPr lang="en-US" sz="1500" dirty="0"/>
          </a:p>
        </p:txBody>
      </p:sp>
      <p:sp>
        <p:nvSpPr>
          <p:cNvPr id="26" name="Text 24"/>
          <p:cNvSpPr/>
          <p:nvPr/>
        </p:nvSpPr>
        <p:spPr>
          <a:xfrm>
            <a:off x="5440680" y="5358384"/>
            <a:ext cx="60350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1B22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Ningún equipo puede participar en Competición Oficial alguna sin que su Club esté reglamentariamente inscrito en </a:t>
            </a:r>
            <a:r>
              <a:rPr lang="en-US" sz="1250" dirty="0" smtClean="0">
                <a:solidFill>
                  <a:srgbClr val="1B22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</a:t>
            </a:r>
            <a:r>
              <a:rPr lang="en-US" sz="1250" dirty="0" err="1" smtClean="0">
                <a:solidFill>
                  <a:srgbClr val="1B22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Federación</a:t>
            </a:r>
            <a:r>
              <a:rPr lang="en-US" sz="1250" dirty="0" smtClean="0">
                <a:solidFill>
                  <a:srgbClr val="1B22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250" dirty="0" err="1" smtClean="0">
                <a:solidFill>
                  <a:srgbClr val="1B22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Vasca</a:t>
            </a:r>
            <a:r>
              <a:rPr lang="en-US" sz="1250" dirty="0" smtClean="0">
                <a:solidFill>
                  <a:srgbClr val="1B22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y en la </a:t>
            </a:r>
            <a:r>
              <a:rPr lang="en-US" sz="1250" dirty="0">
                <a:solidFill>
                  <a:srgbClr val="1B22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R.F.E.H.</a:t>
            </a:r>
            <a:endParaRPr lang="en-US" sz="1250" dirty="0"/>
          </a:p>
        </p:txBody>
      </p:sp>
      <p:sp>
        <p:nvSpPr>
          <p:cNvPr id="950" name="Footer Band"/>
          <p:cNvSpPr/>
          <p:nvPr/>
        </p:nvSpPr>
        <p:spPr>
          <a:xfrm>
            <a:off x="0" y="6473952"/>
            <a:ext cx="12192000" cy="384048"/>
          </a:xfrm>
          <a:prstGeom prst="rect">
            <a:avLst/>
          </a:prstGeom>
          <a:solidFill>
            <a:srgbClr val="E8E9F2"/>
          </a:solidFill>
          <a:ln/>
        </p:spPr>
      </p:sp>
      <p:pic>
        <p:nvPicPr>
          <p:cNvPr id="951" name="Logo FVH Footer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760" y="6550976"/>
            <a:ext cx="1120235" cy="230000"/>
          </a:xfrm>
          <a:prstGeom prst="rect">
            <a:avLst/>
          </a:prstGeom>
        </p:spPr>
      </p:pic>
      <p:sp>
        <p:nvSpPr>
          <p:cNvPr id="952" name="Footer Text"/>
          <p:cNvSpPr/>
          <p:nvPr/>
        </p:nvSpPr>
        <p:spPr>
          <a:xfrm>
            <a:off x="1668875" y="6528816"/>
            <a:ext cx="960872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1B22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CIRCULAR Nº1 · TEMPORADA 2026/27  ·  FEDERACIÓN VASCA DE HOCKEY</a:t>
            </a:r>
            <a:endParaRPr lang="en-US" sz="900" dirty="0"/>
          </a:p>
        </p:txBody>
      </p:sp>
      <p:sp>
        <p:nvSpPr>
          <p:cNvPr id="953" name="Page Number"/>
          <p:cNvSpPr/>
          <p:nvPr/>
        </p:nvSpPr>
        <p:spPr>
          <a:xfrm>
            <a:off x="11369040" y="6528816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1B22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411480"/>
            <a:ext cx="566928" cy="566928"/>
          </a:xfrm>
          <a:prstGeom prst="ellipse">
            <a:avLst/>
          </a:prstGeom>
          <a:solidFill>
            <a:srgbClr val="313C93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411480"/>
            <a:ext cx="566928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1188720" y="347472"/>
            <a:ext cx="105156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B226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Plataformas y canales de inscripción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1188720" y="786384"/>
            <a:ext cx="105156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5C66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Novedad 2026/27 — nueva plataforma iSQUAD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457200" y="1170432"/>
            <a:ext cx="11274552" cy="0"/>
          </a:xfrm>
          <a:prstGeom prst="line">
            <a:avLst/>
          </a:prstGeom>
          <a:noFill/>
          <a:ln w="19050">
            <a:solidFill>
              <a:srgbClr val="F5F6FA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457200" y="1463040"/>
            <a:ext cx="11274552" cy="1051560"/>
          </a:xfrm>
          <a:prstGeom prst="roundRect">
            <a:avLst>
              <a:gd name="adj" fmla="val 6957"/>
            </a:avLst>
          </a:prstGeom>
          <a:solidFill>
            <a:srgbClr val="FBE4E5"/>
          </a:solidFill>
          <a:ln/>
          <a:effectLst>
            <a:outerShdw blurRad="76200" dist="25400" dir="5400000" algn="bl" rotWithShape="0">
              <a:srgbClr val="999999">
                <a:alpha val="18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713232" y="1691640"/>
            <a:ext cx="548640" cy="548640"/>
          </a:xfrm>
          <a:prstGeom prst="ellipse">
            <a:avLst/>
          </a:prstGeom>
          <a:solidFill>
            <a:srgbClr val="C62128"/>
          </a:solidFill>
          <a:ln/>
        </p:spPr>
      </p:sp>
      <p:sp>
        <p:nvSpPr>
          <p:cNvPr id="9" name="Text 7"/>
          <p:cNvSpPr/>
          <p:nvPr/>
        </p:nvSpPr>
        <p:spPr>
          <a:xfrm>
            <a:off x="713232" y="1691640"/>
            <a:ext cx="5486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!</a:t>
            </a:r>
            <a:endParaRPr lang="en-US" sz="2200" dirty="0"/>
          </a:p>
        </p:txBody>
      </p:sp>
      <p:sp>
        <p:nvSpPr>
          <p:cNvPr id="10" name="Text 8"/>
          <p:cNvSpPr/>
          <p:nvPr/>
        </p:nvSpPr>
        <p:spPr>
          <a:xfrm>
            <a:off x="1417320" y="1463040"/>
            <a:ext cx="10149840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350" b="1" dirty="0">
                <a:solidFill>
                  <a:srgbClr val="8F1A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Importante:  </a:t>
            </a:r>
            <a:r>
              <a:rPr lang="en-US" sz="1350" dirty="0">
                <a:solidFill>
                  <a:srgbClr val="5C12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todos los impresos y modelos deben estar ACTUALIZADOS a la temporada 2026/27 y sellados por el club y la FFTT cuando corresponda. No se tramitará ningún documento con formato anterior.</a:t>
            </a:r>
            <a:endParaRPr lang="en-US" sz="1350" dirty="0"/>
          </a:p>
        </p:txBody>
      </p:sp>
      <p:sp>
        <p:nvSpPr>
          <p:cNvPr id="11" name="Shape 9"/>
          <p:cNvSpPr/>
          <p:nvPr/>
        </p:nvSpPr>
        <p:spPr>
          <a:xfrm>
            <a:off x="457200" y="2880360"/>
            <a:ext cx="5440680" cy="3383280"/>
          </a:xfrm>
          <a:prstGeom prst="roundRect">
            <a:avLst>
              <a:gd name="adj" fmla="val 2162"/>
            </a:avLst>
          </a:prstGeom>
          <a:solidFill>
            <a:srgbClr val="F5F6FA"/>
          </a:solidFill>
          <a:ln/>
          <a:effectLst>
            <a:outerShdw blurRad="76200" dist="25400" dir="5400000" algn="bl" rotWithShape="0">
              <a:srgbClr val="999999">
                <a:alpha val="18000"/>
              </a:srgbClr>
            </a:outerShdw>
          </a:effectLst>
        </p:spPr>
      </p:sp>
      <p:sp>
        <p:nvSpPr>
          <p:cNvPr id="12" name="Shape 10"/>
          <p:cNvSpPr/>
          <p:nvPr/>
        </p:nvSpPr>
        <p:spPr>
          <a:xfrm>
            <a:off x="822960" y="3200400"/>
            <a:ext cx="685800" cy="685800"/>
          </a:xfrm>
          <a:prstGeom prst="ellipse">
            <a:avLst/>
          </a:prstGeom>
          <a:solidFill>
            <a:srgbClr val="313C93"/>
          </a:solidFill>
          <a:ln/>
        </p:spPr>
      </p:sp>
      <p:sp>
        <p:nvSpPr>
          <p:cNvPr id="13" name="Text 11"/>
          <p:cNvSpPr/>
          <p:nvPr/>
        </p:nvSpPr>
        <p:spPr>
          <a:xfrm>
            <a:off x="822960" y="3200400"/>
            <a:ext cx="6858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endParaRPr lang="en-US" sz="2000" dirty="0"/>
          </a:p>
        </p:txBody>
      </p:sp>
      <p:sp>
        <p:nvSpPr>
          <p:cNvPr id="14" name="Text 12"/>
          <p:cNvSpPr/>
          <p:nvPr/>
        </p:nvSpPr>
        <p:spPr>
          <a:xfrm>
            <a:off x="822960" y="3200400"/>
            <a:ext cx="6858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✉</a:t>
            </a:r>
            <a:endParaRPr lang="en-US" sz="2600" dirty="0"/>
          </a:p>
        </p:txBody>
      </p:sp>
      <p:sp>
        <p:nvSpPr>
          <p:cNvPr id="15" name="Text 13"/>
          <p:cNvSpPr/>
          <p:nvPr/>
        </p:nvSpPr>
        <p:spPr>
          <a:xfrm>
            <a:off x="1737360" y="3246120"/>
            <a:ext cx="38862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313C9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Inscripción de Clubes</a:t>
            </a:r>
            <a:endParaRPr lang="en-US" sz="1700" dirty="0"/>
          </a:p>
        </p:txBody>
      </p:sp>
      <p:sp>
        <p:nvSpPr>
          <p:cNvPr id="16" name="Text 14"/>
          <p:cNvSpPr/>
          <p:nvPr/>
        </p:nvSpPr>
        <p:spPr>
          <a:xfrm>
            <a:off x="822960" y="4114800"/>
            <a:ext cx="470916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1B22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Impreso de inscripción de clubes, sellado y firmado.</a:t>
            </a:r>
            <a:endParaRPr lang="en-US" sz="1350" dirty="0"/>
          </a:p>
        </p:txBody>
      </p:sp>
      <p:sp>
        <p:nvSpPr>
          <p:cNvPr id="17" name="Shape 15"/>
          <p:cNvSpPr/>
          <p:nvPr/>
        </p:nvSpPr>
        <p:spPr>
          <a:xfrm>
            <a:off x="822960" y="5029200"/>
            <a:ext cx="4709160" cy="0"/>
          </a:xfrm>
          <a:prstGeom prst="line">
            <a:avLst/>
          </a:prstGeom>
          <a:noFill/>
          <a:ln w="12700">
            <a:solidFill>
              <a:srgbClr val="8B93CE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822960" y="5166360"/>
            <a:ext cx="470916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20000"/>
              </a:lnSpc>
              <a:buNone/>
            </a:pPr>
            <a:r>
              <a:rPr lang="en-US" sz="1300" b="1" dirty="0">
                <a:solidFill>
                  <a:srgbClr val="C621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email a la FFTT y a jonemh@euskalhockey.com</a:t>
            </a:r>
            <a:endParaRPr lang="en-US" sz="1300" dirty="0"/>
          </a:p>
        </p:txBody>
      </p:sp>
      <p:sp>
        <p:nvSpPr>
          <p:cNvPr id="19" name="Shape 17"/>
          <p:cNvSpPr/>
          <p:nvPr/>
        </p:nvSpPr>
        <p:spPr>
          <a:xfrm>
            <a:off x="6245352" y="2880360"/>
            <a:ext cx="5440680" cy="3383280"/>
          </a:xfrm>
          <a:prstGeom prst="roundRect">
            <a:avLst>
              <a:gd name="adj" fmla="val 2162"/>
            </a:avLst>
          </a:prstGeom>
          <a:solidFill>
            <a:srgbClr val="F5F6FA"/>
          </a:solidFill>
          <a:ln/>
          <a:effectLst>
            <a:outerShdw blurRad="76200" dist="25400" dir="5400000" algn="bl" rotWithShape="0">
              <a:srgbClr val="999999">
                <a:alpha val="18000"/>
              </a:srgbClr>
            </a:outerShdw>
          </a:effectLst>
        </p:spPr>
      </p:sp>
      <p:sp>
        <p:nvSpPr>
          <p:cNvPr id="20" name="Shape 18"/>
          <p:cNvSpPr/>
          <p:nvPr/>
        </p:nvSpPr>
        <p:spPr>
          <a:xfrm>
            <a:off x="6611112" y="3200400"/>
            <a:ext cx="685800" cy="685800"/>
          </a:xfrm>
          <a:prstGeom prst="ellipse">
            <a:avLst/>
          </a:prstGeom>
          <a:solidFill>
            <a:srgbClr val="313C93"/>
          </a:solidFill>
          <a:ln/>
        </p:spPr>
      </p:sp>
      <p:sp>
        <p:nvSpPr>
          <p:cNvPr id="21" name="Text 19"/>
          <p:cNvSpPr/>
          <p:nvPr/>
        </p:nvSpPr>
        <p:spPr>
          <a:xfrm>
            <a:off x="6611112" y="3200400"/>
            <a:ext cx="6858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endParaRPr lang="en-US" sz="2000" dirty="0"/>
          </a:p>
        </p:txBody>
      </p:sp>
      <p:sp>
        <p:nvSpPr>
          <p:cNvPr id="22" name="Text 20"/>
          <p:cNvSpPr/>
          <p:nvPr/>
        </p:nvSpPr>
        <p:spPr>
          <a:xfrm>
            <a:off x="6611112" y="3200400"/>
            <a:ext cx="6858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🖥</a:t>
            </a:r>
            <a:endParaRPr lang="en-US" sz="2600" dirty="0"/>
          </a:p>
        </p:txBody>
      </p:sp>
      <p:sp>
        <p:nvSpPr>
          <p:cNvPr id="23" name="Text 21"/>
          <p:cNvSpPr/>
          <p:nvPr/>
        </p:nvSpPr>
        <p:spPr>
          <a:xfrm>
            <a:off x="7525512" y="3246120"/>
            <a:ext cx="38862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313C9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Inscripción de Equipos y Jugadores/as</a:t>
            </a:r>
            <a:endParaRPr lang="en-US" sz="1700" dirty="0"/>
          </a:p>
        </p:txBody>
      </p:sp>
      <p:sp>
        <p:nvSpPr>
          <p:cNvPr id="24" name="Text 22"/>
          <p:cNvSpPr/>
          <p:nvPr/>
        </p:nvSpPr>
        <p:spPr>
          <a:xfrm>
            <a:off x="6611112" y="4114800"/>
            <a:ext cx="470916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1B22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Alta de equipos, deportistas, técnicos y documentación asociada.</a:t>
            </a:r>
            <a:endParaRPr lang="en-US" sz="1350" dirty="0"/>
          </a:p>
        </p:txBody>
      </p:sp>
      <p:sp>
        <p:nvSpPr>
          <p:cNvPr id="25" name="Shape 23"/>
          <p:cNvSpPr/>
          <p:nvPr/>
        </p:nvSpPr>
        <p:spPr>
          <a:xfrm>
            <a:off x="6611112" y="5029200"/>
            <a:ext cx="4709160" cy="0"/>
          </a:xfrm>
          <a:prstGeom prst="line">
            <a:avLst/>
          </a:prstGeom>
          <a:noFill/>
          <a:ln w="12700">
            <a:solidFill>
              <a:srgbClr val="8B93CE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6611112" y="5166360"/>
            <a:ext cx="470916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20000"/>
              </a:lnSpc>
              <a:buNone/>
            </a:pPr>
            <a:r>
              <a:rPr lang="en-US" sz="1300" b="1" dirty="0">
                <a:solidFill>
                  <a:srgbClr val="C621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través de https://hub.misquad.es/hockey/</a:t>
            </a:r>
            <a:endParaRPr lang="en-US" sz="1300" dirty="0"/>
          </a:p>
        </p:txBody>
      </p:sp>
      <p:sp>
        <p:nvSpPr>
          <p:cNvPr id="950" name="Footer Band"/>
          <p:cNvSpPr/>
          <p:nvPr/>
        </p:nvSpPr>
        <p:spPr>
          <a:xfrm>
            <a:off x="0" y="6473952"/>
            <a:ext cx="12192000" cy="384048"/>
          </a:xfrm>
          <a:prstGeom prst="rect">
            <a:avLst/>
          </a:prstGeom>
          <a:solidFill>
            <a:srgbClr val="E8E9F2"/>
          </a:solidFill>
          <a:ln/>
        </p:spPr>
      </p:sp>
      <p:pic>
        <p:nvPicPr>
          <p:cNvPr id="951" name="Logo FVH Footer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760" y="6550976"/>
            <a:ext cx="1120235" cy="230000"/>
          </a:xfrm>
          <a:prstGeom prst="rect">
            <a:avLst/>
          </a:prstGeom>
        </p:spPr>
      </p:pic>
      <p:sp>
        <p:nvSpPr>
          <p:cNvPr id="952" name="Footer Text"/>
          <p:cNvSpPr/>
          <p:nvPr/>
        </p:nvSpPr>
        <p:spPr>
          <a:xfrm>
            <a:off x="1668875" y="6528816"/>
            <a:ext cx="960872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1B22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CIRCULAR Nº1 · TEMPORADA 2026/27  ·  FEDERACIÓN VASCA DE HOCKEY</a:t>
            </a:r>
            <a:endParaRPr lang="en-US" sz="900" dirty="0"/>
          </a:p>
        </p:txBody>
      </p:sp>
      <p:sp>
        <p:nvSpPr>
          <p:cNvPr id="953" name="Page Number"/>
          <p:cNvSpPr/>
          <p:nvPr/>
        </p:nvSpPr>
        <p:spPr>
          <a:xfrm>
            <a:off x="11369040" y="6528816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1B22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411480"/>
            <a:ext cx="566928" cy="566928"/>
          </a:xfrm>
          <a:prstGeom prst="ellipse">
            <a:avLst/>
          </a:prstGeom>
          <a:solidFill>
            <a:srgbClr val="313C93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411480"/>
            <a:ext cx="566928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1188720" y="347472"/>
            <a:ext cx="105156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B226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Inscripción de equipos y elección de árbitros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1188720" y="786384"/>
            <a:ext cx="105156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5C66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Competiciones autonómicas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457200" y="1170432"/>
            <a:ext cx="11274552" cy="0"/>
          </a:xfrm>
          <a:prstGeom prst="line">
            <a:avLst/>
          </a:prstGeom>
          <a:noFill/>
          <a:ln w="19050">
            <a:solidFill>
              <a:srgbClr val="F5F6FA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457200" y="1463040"/>
            <a:ext cx="11274552" cy="868680"/>
          </a:xfrm>
          <a:prstGeom prst="roundRect">
            <a:avLst>
              <a:gd name="adj" fmla="val 8421"/>
            </a:avLst>
          </a:prstGeom>
          <a:solidFill>
            <a:srgbClr val="F5F6FA"/>
          </a:solidFill>
          <a:ln/>
          <a:effectLst>
            <a:outerShdw blurRad="76200" dist="25400" dir="5400000" algn="bl" rotWithShape="0">
              <a:srgbClr val="999999">
                <a:alpha val="18000"/>
              </a:srgbClr>
            </a:outerShdw>
          </a:effectLst>
        </p:spPr>
      </p:sp>
      <p:sp>
        <p:nvSpPr>
          <p:cNvPr id="8" name="Text 6"/>
          <p:cNvSpPr/>
          <p:nvPr/>
        </p:nvSpPr>
        <p:spPr>
          <a:xfrm>
            <a:off x="777240" y="1463040"/>
            <a:ext cx="1060704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313C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Los equipos deben ser creados por los clubes.  </a:t>
            </a:r>
            <a:r>
              <a:rPr lang="en-US" sz="1350" dirty="0">
                <a:solidFill>
                  <a:srgbClr val="1B22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 imprescindible que el club esté registrado en la plataforma, haya aportado toda la documentación requerida y haya sido validado.</a:t>
            </a:r>
            <a:endParaRPr lang="en-US" sz="1350" dirty="0"/>
          </a:p>
        </p:txBody>
      </p:sp>
      <p:sp>
        <p:nvSpPr>
          <p:cNvPr id="9" name="Text 7"/>
          <p:cNvSpPr/>
          <p:nvPr/>
        </p:nvSpPr>
        <p:spPr>
          <a:xfrm>
            <a:off x="457200" y="2514600"/>
            <a:ext cx="11274552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B22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 inscribir cada equipo, es obligatorio elegir una de estas dos opciones para el arbitraje: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457200" y="3017520"/>
            <a:ext cx="5440680" cy="1874520"/>
          </a:xfrm>
          <a:prstGeom prst="roundRect">
            <a:avLst>
              <a:gd name="adj" fmla="val 3902"/>
            </a:avLst>
          </a:prstGeom>
          <a:solidFill>
            <a:srgbClr val="313C93"/>
          </a:solidFill>
          <a:ln/>
          <a:effectLst>
            <a:outerShdw blurRad="76200" dist="25400" dir="5400000" algn="bl" rotWithShape="0">
              <a:srgbClr val="999999">
                <a:alpha val="18000"/>
              </a:srgbClr>
            </a:outerShdw>
          </a:effectLst>
        </p:spPr>
      </p:sp>
      <p:sp>
        <p:nvSpPr>
          <p:cNvPr id="11" name="Text 9"/>
          <p:cNvSpPr/>
          <p:nvPr/>
        </p:nvSpPr>
        <p:spPr>
          <a:xfrm>
            <a:off x="777240" y="3200400"/>
            <a:ext cx="47548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kern="0" spc="150" dirty="0">
                <a:solidFill>
                  <a:srgbClr val="C621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Opción 1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777240" y="3520440"/>
            <a:ext cx="48463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Inscribir 5 árbitros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777240" y="4069080"/>
            <a:ext cx="4846320" cy="7315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20000"/>
              </a:lnSpc>
              <a:buNone/>
            </a:pPr>
            <a:r>
              <a:rPr lang="en-US" sz="1300" dirty="0">
                <a:solidFill>
                  <a:srgbClr val="E5E7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equipo designa e inscribe a 5 árbitros propios para la temporada.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6291072" y="3017520"/>
            <a:ext cx="5440680" cy="1874520"/>
          </a:xfrm>
          <a:prstGeom prst="roundRect">
            <a:avLst>
              <a:gd name="adj" fmla="val 3902"/>
            </a:avLst>
          </a:prstGeom>
          <a:solidFill>
            <a:srgbClr val="313C93"/>
          </a:solidFill>
          <a:ln/>
          <a:effectLst>
            <a:outerShdw blurRad="76200" dist="25400" dir="5400000" algn="bl" rotWithShape="0">
              <a:srgbClr val="999999">
                <a:alpha val="18000"/>
              </a:srgbClr>
            </a:outerShdw>
          </a:effectLst>
        </p:spPr>
      </p:sp>
      <p:sp>
        <p:nvSpPr>
          <p:cNvPr id="15" name="Text 13"/>
          <p:cNvSpPr/>
          <p:nvPr/>
        </p:nvSpPr>
        <p:spPr>
          <a:xfrm>
            <a:off x="6611112" y="3200400"/>
            <a:ext cx="47548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kern="0" spc="150" dirty="0">
                <a:solidFill>
                  <a:srgbClr val="C621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Opción 2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6611112" y="3520440"/>
            <a:ext cx="48463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Licencia de árbitro a toda la plantilla</a:t>
            </a: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6611112" y="4069080"/>
            <a:ext cx="4846320" cy="7315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20000"/>
              </a:lnSpc>
              <a:buNone/>
            </a:pPr>
            <a:r>
              <a:rPr lang="en-US" sz="1300" dirty="0">
                <a:solidFill>
                  <a:srgbClr val="E5E7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 tramita la licencia de árbitro a todos los jugadores del equipo. Quienes reciban esta licencia no podrán ser árbitros nacionales.</a:t>
            </a:r>
            <a:endParaRPr lang="en-US" sz="1300" dirty="0"/>
          </a:p>
        </p:txBody>
      </p:sp>
      <p:sp>
        <p:nvSpPr>
          <p:cNvPr id="18" name="Shape 16"/>
          <p:cNvSpPr/>
          <p:nvPr/>
        </p:nvSpPr>
        <p:spPr>
          <a:xfrm>
            <a:off x="457200" y="5074920"/>
            <a:ext cx="11274552" cy="1280160"/>
          </a:xfrm>
          <a:prstGeom prst="roundRect">
            <a:avLst>
              <a:gd name="adj" fmla="val 5714"/>
            </a:avLst>
          </a:prstGeom>
          <a:solidFill>
            <a:srgbClr val="FBE4E5"/>
          </a:solidFill>
          <a:ln/>
          <a:effectLst>
            <a:outerShdw blurRad="76200" dist="25400" dir="5400000" algn="bl" rotWithShape="0">
              <a:srgbClr val="999999">
                <a:alpha val="18000"/>
              </a:srgbClr>
            </a:outerShdw>
          </a:effectLst>
        </p:spPr>
      </p:sp>
      <p:sp>
        <p:nvSpPr>
          <p:cNvPr id="19" name="Text 17"/>
          <p:cNvSpPr/>
          <p:nvPr/>
        </p:nvSpPr>
        <p:spPr>
          <a:xfrm>
            <a:off x="777240" y="5074920"/>
            <a:ext cx="1060704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300" b="1" dirty="0">
                <a:solidFill>
                  <a:srgbClr val="8F1A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Comunicación obligatoria:  </a:t>
            </a:r>
            <a:r>
              <a:rPr lang="en-US" sz="1300" dirty="0">
                <a:solidFill>
                  <a:srgbClr val="5C12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elección debe comunicarse por mail a jonemh@euskalhockey.com. Tasa: 100 € por equipo. Los equipos que compitan en Hockey y Hockey Sala solo necesitan elegir la opción en una de las dos </a:t>
            </a:r>
            <a:r>
              <a:rPr lang="en-US" sz="1300" dirty="0" err="1" smtClean="0">
                <a:solidFill>
                  <a:srgbClr val="5C12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modalidades</a:t>
            </a:r>
            <a:r>
              <a:rPr lang="en-US" sz="1300" dirty="0" smtClean="0">
                <a:solidFill>
                  <a:srgbClr val="5C12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y se </a:t>
            </a:r>
            <a:r>
              <a:rPr lang="en-US" sz="1300" dirty="0" err="1" smtClean="0">
                <a:solidFill>
                  <a:srgbClr val="5C12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cobrará</a:t>
            </a:r>
            <a:r>
              <a:rPr lang="en-US" sz="1300" dirty="0" smtClean="0">
                <a:solidFill>
                  <a:srgbClr val="5C12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solo 1 </a:t>
            </a:r>
            <a:r>
              <a:rPr lang="en-US" sz="1300" dirty="0" err="1" smtClean="0">
                <a:solidFill>
                  <a:srgbClr val="5C12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modalidad</a:t>
            </a:r>
            <a:r>
              <a:rPr lang="en-US" sz="1300" dirty="0" smtClean="0">
                <a:solidFill>
                  <a:srgbClr val="5C12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300" dirty="0"/>
          </a:p>
        </p:txBody>
      </p:sp>
      <p:sp>
        <p:nvSpPr>
          <p:cNvPr id="950" name="Footer Band"/>
          <p:cNvSpPr/>
          <p:nvPr/>
        </p:nvSpPr>
        <p:spPr>
          <a:xfrm>
            <a:off x="0" y="6473952"/>
            <a:ext cx="12192000" cy="384048"/>
          </a:xfrm>
          <a:prstGeom prst="rect">
            <a:avLst/>
          </a:prstGeom>
          <a:solidFill>
            <a:srgbClr val="E8E9F2"/>
          </a:solidFill>
          <a:ln/>
        </p:spPr>
      </p:sp>
      <p:pic>
        <p:nvPicPr>
          <p:cNvPr id="951" name="Logo FVH Footer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760" y="6550976"/>
            <a:ext cx="1120235" cy="230000"/>
          </a:xfrm>
          <a:prstGeom prst="rect">
            <a:avLst/>
          </a:prstGeom>
        </p:spPr>
      </p:pic>
      <p:sp>
        <p:nvSpPr>
          <p:cNvPr id="952" name="Footer Text"/>
          <p:cNvSpPr/>
          <p:nvPr/>
        </p:nvSpPr>
        <p:spPr>
          <a:xfrm>
            <a:off x="1668875" y="6528816"/>
            <a:ext cx="960872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1B22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CIRCULAR Nº1 · TEMPORADA 2026/27  ·  FEDERACIÓN VASCA DE HOCKEY</a:t>
            </a:r>
            <a:endParaRPr lang="en-US" sz="900" dirty="0"/>
          </a:p>
        </p:txBody>
      </p:sp>
      <p:sp>
        <p:nvSpPr>
          <p:cNvPr id="953" name="Page Number"/>
          <p:cNvSpPr/>
          <p:nvPr/>
        </p:nvSpPr>
        <p:spPr>
          <a:xfrm>
            <a:off x="11369040" y="6528816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1B22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05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411480"/>
            <a:ext cx="566928" cy="566928"/>
          </a:xfrm>
          <a:prstGeom prst="ellipse">
            <a:avLst/>
          </a:prstGeom>
          <a:solidFill>
            <a:srgbClr val="313C93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411480"/>
            <a:ext cx="566928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1188720" y="347472"/>
            <a:ext cx="105156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B226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Inscripción de deportistas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1188720" y="786384"/>
            <a:ext cx="105156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5C66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Mínimos por equipo y flujo de validación de licencias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457200" y="1170432"/>
            <a:ext cx="11274552" cy="0"/>
          </a:xfrm>
          <a:prstGeom prst="line">
            <a:avLst/>
          </a:prstGeom>
          <a:noFill/>
          <a:ln w="19050">
            <a:solidFill>
              <a:srgbClr val="F5F6FA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457200" y="1463040"/>
            <a:ext cx="3566160" cy="1600200"/>
          </a:xfrm>
          <a:prstGeom prst="roundRect">
            <a:avLst>
              <a:gd name="adj" fmla="val 4571"/>
            </a:avLst>
          </a:prstGeom>
          <a:solidFill>
            <a:srgbClr val="313C93"/>
          </a:solidFill>
          <a:ln/>
          <a:effectLst>
            <a:outerShdw blurRad="76200" dist="25400" dir="5400000" algn="bl" rotWithShape="0">
              <a:srgbClr val="999999">
                <a:alpha val="18000"/>
              </a:srgbClr>
            </a:outerShdw>
          </a:effectLst>
        </p:spPr>
      </p:sp>
      <p:sp>
        <p:nvSpPr>
          <p:cNvPr id="8" name="Text 6"/>
          <p:cNvSpPr/>
          <p:nvPr/>
        </p:nvSpPr>
        <p:spPr>
          <a:xfrm>
            <a:off x="685800" y="1572768"/>
            <a:ext cx="31089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8B93C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Hockey Hierba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685800" y="1828800"/>
            <a:ext cx="12801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5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13</a:t>
            </a:r>
            <a:endParaRPr lang="en-US" sz="5200" dirty="0"/>
          </a:p>
        </p:txBody>
      </p:sp>
      <p:sp>
        <p:nvSpPr>
          <p:cNvPr id="10" name="Text 8"/>
          <p:cNvSpPr/>
          <p:nvPr/>
        </p:nvSpPr>
        <p:spPr>
          <a:xfrm>
            <a:off x="1874520" y="1965960"/>
            <a:ext cx="192024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150" dirty="0">
                <a:solidFill>
                  <a:srgbClr val="E5E7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jugadores/as + entrenador/a + delegado/a</a:t>
            </a:r>
            <a:endParaRPr lang="en-US" sz="1150" dirty="0"/>
          </a:p>
        </p:txBody>
      </p:sp>
      <p:sp>
        <p:nvSpPr>
          <p:cNvPr id="11" name="Shape 9"/>
          <p:cNvSpPr/>
          <p:nvPr/>
        </p:nvSpPr>
        <p:spPr>
          <a:xfrm>
            <a:off x="4315968" y="1463040"/>
            <a:ext cx="3566160" cy="1600200"/>
          </a:xfrm>
          <a:prstGeom prst="roundRect">
            <a:avLst>
              <a:gd name="adj" fmla="val 4571"/>
            </a:avLst>
          </a:prstGeom>
          <a:solidFill>
            <a:srgbClr val="313C93"/>
          </a:solidFill>
          <a:ln/>
          <a:effectLst>
            <a:outerShdw blurRad="76200" dist="25400" dir="5400000" algn="bl" rotWithShape="0">
              <a:srgbClr val="999999">
                <a:alpha val="18000"/>
              </a:srgbClr>
            </a:outerShdw>
          </a:effectLst>
        </p:spPr>
      </p:sp>
      <p:sp>
        <p:nvSpPr>
          <p:cNvPr id="12" name="Text 10"/>
          <p:cNvSpPr/>
          <p:nvPr/>
        </p:nvSpPr>
        <p:spPr>
          <a:xfrm>
            <a:off x="4544568" y="1572768"/>
            <a:ext cx="31089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8B93C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Hockey Sala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4544568" y="1828800"/>
            <a:ext cx="12801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5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7</a:t>
            </a:r>
            <a:endParaRPr lang="en-US" sz="5200" dirty="0"/>
          </a:p>
        </p:txBody>
      </p:sp>
      <p:sp>
        <p:nvSpPr>
          <p:cNvPr id="14" name="Text 12"/>
          <p:cNvSpPr/>
          <p:nvPr/>
        </p:nvSpPr>
        <p:spPr>
          <a:xfrm>
            <a:off x="5733288" y="1965960"/>
            <a:ext cx="192024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150" dirty="0">
                <a:solidFill>
                  <a:srgbClr val="E5E7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jugadores/as + entrenador/a + delegado/a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457200" y="3182112"/>
            <a:ext cx="7680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i="1" dirty="0">
                <a:solidFill>
                  <a:srgbClr val="5C66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Inscripción a través de https://hub.misquad.es/hockey/</a:t>
            </a:r>
            <a:endParaRPr lang="en-US" sz="1150" dirty="0"/>
          </a:p>
        </p:txBody>
      </p:sp>
      <p:sp>
        <p:nvSpPr>
          <p:cNvPr id="16" name="Text 14"/>
          <p:cNvSpPr/>
          <p:nvPr/>
        </p:nvSpPr>
        <p:spPr>
          <a:xfrm>
            <a:off x="457200" y="361188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313C9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Flujo de validación de licencias</a:t>
            </a:r>
            <a:endParaRPr lang="en-US" sz="1500" dirty="0"/>
          </a:p>
        </p:txBody>
      </p:sp>
      <p:sp>
        <p:nvSpPr>
          <p:cNvPr id="17" name="Shape 15"/>
          <p:cNvSpPr/>
          <p:nvPr/>
        </p:nvSpPr>
        <p:spPr>
          <a:xfrm>
            <a:off x="457200" y="3931920"/>
            <a:ext cx="2724912" cy="2148840"/>
          </a:xfrm>
          <a:prstGeom prst="roundRect">
            <a:avLst>
              <a:gd name="adj" fmla="val 3404"/>
            </a:avLst>
          </a:prstGeom>
          <a:solidFill>
            <a:srgbClr val="F5F6FA"/>
          </a:solidFill>
          <a:ln/>
          <a:effectLst>
            <a:outerShdw blurRad="76200" dist="25400" dir="5400000" algn="bl" rotWithShape="0">
              <a:srgbClr val="999999">
                <a:alpha val="18000"/>
              </a:srgbClr>
            </a:outerShdw>
          </a:effectLst>
        </p:spPr>
      </p:sp>
      <p:sp>
        <p:nvSpPr>
          <p:cNvPr id="18" name="Shape 16"/>
          <p:cNvSpPr/>
          <p:nvPr/>
        </p:nvSpPr>
        <p:spPr>
          <a:xfrm>
            <a:off x="621792" y="4096512"/>
            <a:ext cx="402336" cy="402336"/>
          </a:xfrm>
          <a:prstGeom prst="ellipse">
            <a:avLst/>
          </a:prstGeom>
          <a:solidFill>
            <a:srgbClr val="689B4F"/>
          </a:solidFill>
          <a:ln/>
        </p:spPr>
      </p:sp>
      <p:sp>
        <p:nvSpPr>
          <p:cNvPr id="19" name="Text 17"/>
          <p:cNvSpPr/>
          <p:nvPr/>
        </p:nvSpPr>
        <p:spPr>
          <a:xfrm>
            <a:off x="621792" y="4096512"/>
            <a:ext cx="402336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500" dirty="0"/>
          </a:p>
        </p:txBody>
      </p:sp>
      <p:sp>
        <p:nvSpPr>
          <p:cNvPr id="20" name="Text 18"/>
          <p:cNvSpPr/>
          <p:nvPr/>
        </p:nvSpPr>
        <p:spPr>
          <a:xfrm>
            <a:off x="621792" y="4617720"/>
            <a:ext cx="2395728" cy="13258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1150" dirty="0">
                <a:solidFill>
                  <a:srgbClr val="1B22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FFTT revisa y valida la documentación adjunta de cada deportista</a:t>
            </a:r>
            <a:endParaRPr lang="en-US" sz="1150" dirty="0"/>
          </a:p>
        </p:txBody>
      </p:sp>
      <p:sp>
        <p:nvSpPr>
          <p:cNvPr id="21" name="Shape 19"/>
          <p:cNvSpPr/>
          <p:nvPr/>
        </p:nvSpPr>
        <p:spPr>
          <a:xfrm rot="5400000">
            <a:off x="3186684" y="4892040"/>
            <a:ext cx="146304" cy="219456"/>
          </a:xfrm>
          <a:prstGeom prst="triangle">
            <a:avLst/>
          </a:prstGeom>
          <a:solidFill>
            <a:srgbClr val="C62128"/>
          </a:solidFill>
          <a:ln/>
        </p:spPr>
      </p:sp>
      <p:sp>
        <p:nvSpPr>
          <p:cNvPr id="22" name="Shape 20"/>
          <p:cNvSpPr/>
          <p:nvPr/>
        </p:nvSpPr>
        <p:spPr>
          <a:xfrm>
            <a:off x="3291840" y="3931920"/>
            <a:ext cx="2724912" cy="2148840"/>
          </a:xfrm>
          <a:prstGeom prst="roundRect">
            <a:avLst>
              <a:gd name="adj" fmla="val 3404"/>
            </a:avLst>
          </a:prstGeom>
          <a:solidFill>
            <a:srgbClr val="F5F6FA"/>
          </a:solidFill>
          <a:ln/>
          <a:effectLst>
            <a:outerShdw blurRad="76200" dist="25400" dir="5400000" algn="bl" rotWithShape="0">
              <a:srgbClr val="999999">
                <a:alpha val="18000"/>
              </a:srgbClr>
            </a:outerShdw>
          </a:effectLst>
        </p:spPr>
      </p:sp>
      <p:sp>
        <p:nvSpPr>
          <p:cNvPr id="23" name="Shape 21"/>
          <p:cNvSpPr/>
          <p:nvPr/>
        </p:nvSpPr>
        <p:spPr>
          <a:xfrm>
            <a:off x="3456432" y="4096512"/>
            <a:ext cx="402336" cy="402336"/>
          </a:xfrm>
          <a:prstGeom prst="ellipse">
            <a:avLst/>
          </a:prstGeom>
          <a:solidFill>
            <a:srgbClr val="689B4F"/>
          </a:solidFill>
          <a:ln/>
        </p:spPr>
      </p:sp>
      <p:sp>
        <p:nvSpPr>
          <p:cNvPr id="24" name="Text 22"/>
          <p:cNvSpPr/>
          <p:nvPr/>
        </p:nvSpPr>
        <p:spPr>
          <a:xfrm>
            <a:off x="3456432" y="4096512"/>
            <a:ext cx="402336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500" dirty="0"/>
          </a:p>
        </p:txBody>
      </p:sp>
      <p:sp>
        <p:nvSpPr>
          <p:cNvPr id="25" name="Text 23"/>
          <p:cNvSpPr/>
          <p:nvPr/>
        </p:nvSpPr>
        <p:spPr>
          <a:xfrm>
            <a:off x="3456432" y="4617720"/>
            <a:ext cx="2395728" cy="13258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1150" dirty="0">
                <a:solidFill>
                  <a:srgbClr val="1B22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F.V.H. procesa los datos, gestiona el seguro de accidente deportivo y emite las facturas (envío automático vía Isquad)</a:t>
            </a:r>
            <a:endParaRPr lang="en-US" sz="1150" dirty="0"/>
          </a:p>
        </p:txBody>
      </p:sp>
      <p:sp>
        <p:nvSpPr>
          <p:cNvPr id="26" name="Shape 24"/>
          <p:cNvSpPr/>
          <p:nvPr/>
        </p:nvSpPr>
        <p:spPr>
          <a:xfrm rot="5400000">
            <a:off x="6021324" y="4892040"/>
            <a:ext cx="146304" cy="219456"/>
          </a:xfrm>
          <a:prstGeom prst="triangle">
            <a:avLst/>
          </a:prstGeom>
          <a:solidFill>
            <a:srgbClr val="C62128"/>
          </a:solidFill>
          <a:ln/>
        </p:spPr>
      </p:sp>
      <p:sp>
        <p:nvSpPr>
          <p:cNvPr id="27" name="Shape 25"/>
          <p:cNvSpPr/>
          <p:nvPr/>
        </p:nvSpPr>
        <p:spPr>
          <a:xfrm>
            <a:off x="6126480" y="3931920"/>
            <a:ext cx="2724912" cy="2148840"/>
          </a:xfrm>
          <a:prstGeom prst="roundRect">
            <a:avLst>
              <a:gd name="adj" fmla="val 3404"/>
            </a:avLst>
          </a:prstGeom>
          <a:solidFill>
            <a:srgbClr val="F5F6FA"/>
          </a:solidFill>
          <a:ln/>
          <a:effectLst>
            <a:outerShdw blurRad="76200" dist="25400" dir="5400000" algn="bl" rotWithShape="0">
              <a:srgbClr val="999999">
                <a:alpha val="18000"/>
              </a:srgbClr>
            </a:outerShdw>
          </a:effectLst>
        </p:spPr>
      </p:sp>
      <p:sp>
        <p:nvSpPr>
          <p:cNvPr id="28" name="Shape 26"/>
          <p:cNvSpPr/>
          <p:nvPr/>
        </p:nvSpPr>
        <p:spPr>
          <a:xfrm>
            <a:off x="6291072" y="4096512"/>
            <a:ext cx="402336" cy="402336"/>
          </a:xfrm>
          <a:prstGeom prst="ellipse">
            <a:avLst/>
          </a:prstGeom>
          <a:solidFill>
            <a:srgbClr val="689B4F"/>
          </a:solidFill>
          <a:ln/>
        </p:spPr>
      </p:sp>
      <p:sp>
        <p:nvSpPr>
          <p:cNvPr id="29" name="Text 27"/>
          <p:cNvSpPr/>
          <p:nvPr/>
        </p:nvSpPr>
        <p:spPr>
          <a:xfrm>
            <a:off x="6291072" y="4096512"/>
            <a:ext cx="402336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500" dirty="0"/>
          </a:p>
        </p:txBody>
      </p:sp>
      <p:sp>
        <p:nvSpPr>
          <p:cNvPr id="30" name="Text 28"/>
          <p:cNvSpPr/>
          <p:nvPr/>
        </p:nvSpPr>
        <p:spPr>
          <a:xfrm>
            <a:off x="6291072" y="4617720"/>
            <a:ext cx="2395728" cy="13258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1150" dirty="0">
                <a:solidFill>
                  <a:srgbClr val="1B22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Tras el abono de las facturas, la F.V.H. valida y expide las licencias</a:t>
            </a:r>
            <a:endParaRPr lang="en-US" sz="1150" dirty="0"/>
          </a:p>
        </p:txBody>
      </p:sp>
      <p:sp>
        <p:nvSpPr>
          <p:cNvPr id="31" name="Shape 29"/>
          <p:cNvSpPr/>
          <p:nvPr/>
        </p:nvSpPr>
        <p:spPr>
          <a:xfrm rot="5400000">
            <a:off x="8855964" y="4892040"/>
            <a:ext cx="146304" cy="219456"/>
          </a:xfrm>
          <a:prstGeom prst="triangle">
            <a:avLst/>
          </a:prstGeom>
          <a:solidFill>
            <a:srgbClr val="C62128"/>
          </a:solidFill>
          <a:ln/>
        </p:spPr>
      </p:sp>
      <p:sp>
        <p:nvSpPr>
          <p:cNvPr id="32" name="Shape 30"/>
          <p:cNvSpPr/>
          <p:nvPr/>
        </p:nvSpPr>
        <p:spPr>
          <a:xfrm>
            <a:off x="8961120" y="3931920"/>
            <a:ext cx="2724912" cy="2148840"/>
          </a:xfrm>
          <a:prstGeom prst="roundRect">
            <a:avLst>
              <a:gd name="adj" fmla="val 3404"/>
            </a:avLst>
          </a:prstGeom>
          <a:solidFill>
            <a:srgbClr val="F5F6FA"/>
          </a:solidFill>
          <a:ln/>
          <a:effectLst>
            <a:outerShdw blurRad="76200" dist="25400" dir="5400000" algn="bl" rotWithShape="0">
              <a:srgbClr val="999999">
                <a:alpha val="18000"/>
              </a:srgbClr>
            </a:outerShdw>
          </a:effectLst>
        </p:spPr>
      </p:sp>
      <p:sp>
        <p:nvSpPr>
          <p:cNvPr id="33" name="Shape 31"/>
          <p:cNvSpPr/>
          <p:nvPr/>
        </p:nvSpPr>
        <p:spPr>
          <a:xfrm>
            <a:off x="9125712" y="4096512"/>
            <a:ext cx="402336" cy="402336"/>
          </a:xfrm>
          <a:prstGeom prst="ellipse">
            <a:avLst/>
          </a:prstGeom>
          <a:solidFill>
            <a:srgbClr val="689B4F"/>
          </a:solidFill>
          <a:ln/>
        </p:spPr>
      </p:sp>
      <p:sp>
        <p:nvSpPr>
          <p:cNvPr id="34" name="Text 32"/>
          <p:cNvSpPr/>
          <p:nvPr/>
        </p:nvSpPr>
        <p:spPr>
          <a:xfrm>
            <a:off x="9125712" y="4096512"/>
            <a:ext cx="402336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500" dirty="0"/>
          </a:p>
        </p:txBody>
      </p:sp>
      <p:sp>
        <p:nvSpPr>
          <p:cNvPr id="35" name="Text 33"/>
          <p:cNvSpPr/>
          <p:nvPr/>
        </p:nvSpPr>
        <p:spPr>
          <a:xfrm>
            <a:off x="9125712" y="4617720"/>
            <a:ext cx="2395728" cy="13258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1150" dirty="0">
                <a:solidFill>
                  <a:srgbClr val="1B22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club descarga el «tríptico»: relación de deportistas y staff, documento obligatorio para competir</a:t>
            </a:r>
            <a:endParaRPr lang="en-US" sz="1150" dirty="0"/>
          </a:p>
        </p:txBody>
      </p:sp>
      <p:sp>
        <p:nvSpPr>
          <p:cNvPr id="36" name="Text 34"/>
          <p:cNvSpPr/>
          <p:nvPr/>
        </p:nvSpPr>
        <p:spPr>
          <a:xfrm>
            <a:off x="457200" y="5943600"/>
            <a:ext cx="11274552" cy="53035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i="1" dirty="0">
                <a:solidFill>
                  <a:srgbClr val="C621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Las actas de partido se cumplimentan mediante ACTA ON LINE; si no es posible, se aporta el «tríptico» a los árbitros para la realización del acta.</a:t>
            </a:r>
            <a:endParaRPr lang="en-US" sz="1400" b="1" dirty="0">
              <a:solidFill>
                <a:srgbClr val="C62128"/>
              </a:solidFill>
            </a:endParaRPr>
          </a:p>
        </p:txBody>
      </p:sp>
      <p:sp>
        <p:nvSpPr>
          <p:cNvPr id="950" name="Footer Band"/>
          <p:cNvSpPr/>
          <p:nvPr/>
        </p:nvSpPr>
        <p:spPr>
          <a:xfrm>
            <a:off x="0" y="6473952"/>
            <a:ext cx="12192000" cy="384048"/>
          </a:xfrm>
          <a:prstGeom prst="rect">
            <a:avLst/>
          </a:prstGeom>
          <a:solidFill>
            <a:srgbClr val="E8E9F2"/>
          </a:solidFill>
          <a:ln/>
        </p:spPr>
      </p:sp>
      <p:pic>
        <p:nvPicPr>
          <p:cNvPr id="951" name="Logo FVH Footer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760" y="6550976"/>
            <a:ext cx="1120235" cy="230000"/>
          </a:xfrm>
          <a:prstGeom prst="rect">
            <a:avLst/>
          </a:prstGeom>
        </p:spPr>
      </p:pic>
      <p:sp>
        <p:nvSpPr>
          <p:cNvPr id="952" name="Footer Text"/>
          <p:cNvSpPr/>
          <p:nvPr/>
        </p:nvSpPr>
        <p:spPr>
          <a:xfrm>
            <a:off x="1668875" y="6528816"/>
            <a:ext cx="960872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1B22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CIRCULAR Nº1 · TEMPORADA 2026/27  ·  FEDERACIÓN VASCA DE HOCKEY</a:t>
            </a:r>
            <a:endParaRPr lang="en-US" sz="900" dirty="0"/>
          </a:p>
        </p:txBody>
      </p:sp>
      <p:sp>
        <p:nvSpPr>
          <p:cNvPr id="953" name="Page Number"/>
          <p:cNvSpPr/>
          <p:nvPr/>
        </p:nvSpPr>
        <p:spPr>
          <a:xfrm>
            <a:off x="11369040" y="6528816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1B22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06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411480"/>
            <a:ext cx="566928" cy="566928"/>
          </a:xfrm>
          <a:prstGeom prst="ellipse">
            <a:avLst/>
          </a:prstGeom>
          <a:solidFill>
            <a:srgbClr val="313C93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411480"/>
            <a:ext cx="566928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1188720" y="347472"/>
            <a:ext cx="105156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B226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Documentación obligatoria por deportista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1188720" y="786384"/>
            <a:ext cx="105156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5C66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Adjuntada individualmente en cada licencia dentro de iSQUAD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457200" y="1170432"/>
            <a:ext cx="11274552" cy="0"/>
          </a:xfrm>
          <a:prstGeom prst="line">
            <a:avLst/>
          </a:prstGeom>
          <a:noFill/>
          <a:ln w="19050">
            <a:solidFill>
              <a:srgbClr val="F5F6FA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457200" y="1463040"/>
            <a:ext cx="3639312" cy="1783080"/>
          </a:xfrm>
          <a:prstGeom prst="roundRect">
            <a:avLst>
              <a:gd name="adj" fmla="val 4103"/>
            </a:avLst>
          </a:prstGeom>
          <a:solidFill>
            <a:srgbClr val="F5F6FA"/>
          </a:solidFill>
          <a:ln/>
          <a:effectLst>
            <a:outerShdw blurRad="76200" dist="25400" dir="5400000" algn="bl" rotWithShape="0">
              <a:srgbClr val="999999">
                <a:alpha val="18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658368" y="1664208"/>
            <a:ext cx="402336" cy="402336"/>
          </a:xfrm>
          <a:prstGeom prst="ellipse">
            <a:avLst/>
          </a:prstGeom>
          <a:solidFill>
            <a:srgbClr val="689B4F"/>
          </a:solidFill>
          <a:ln/>
        </p:spPr>
      </p:sp>
      <p:sp>
        <p:nvSpPr>
          <p:cNvPr id="9" name="Text 7"/>
          <p:cNvSpPr/>
          <p:nvPr/>
        </p:nvSpPr>
        <p:spPr>
          <a:xfrm>
            <a:off x="658368" y="1664208"/>
            <a:ext cx="402336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658368" y="2176272"/>
            <a:ext cx="3236976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313C9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Examen médico</a:t>
            </a:r>
            <a:endParaRPr lang="en-US" sz="1350" dirty="0"/>
          </a:p>
        </p:txBody>
      </p:sp>
      <p:sp>
        <p:nvSpPr>
          <p:cNvPr id="11" name="Text 9"/>
          <p:cNvSpPr/>
          <p:nvPr/>
        </p:nvSpPr>
        <p:spPr>
          <a:xfrm>
            <a:off x="658368" y="2606040"/>
            <a:ext cx="3236976" cy="594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100" dirty="0">
                <a:solidFill>
                  <a:srgbClr val="1B22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 fecha de validez que cubra toda la temporada en curso.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4261104" y="1463040"/>
            <a:ext cx="3639312" cy="1783080"/>
          </a:xfrm>
          <a:prstGeom prst="roundRect">
            <a:avLst>
              <a:gd name="adj" fmla="val 4103"/>
            </a:avLst>
          </a:prstGeom>
          <a:solidFill>
            <a:srgbClr val="F5F6FA"/>
          </a:solidFill>
          <a:ln/>
          <a:effectLst>
            <a:outerShdw blurRad="76200" dist="25400" dir="5400000" algn="bl" rotWithShape="0">
              <a:srgbClr val="999999">
                <a:alpha val="18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4462272" y="1664208"/>
            <a:ext cx="402336" cy="402336"/>
          </a:xfrm>
          <a:prstGeom prst="ellipse">
            <a:avLst/>
          </a:prstGeom>
          <a:solidFill>
            <a:srgbClr val="689B4F"/>
          </a:solidFill>
          <a:ln/>
        </p:spPr>
      </p:sp>
      <p:sp>
        <p:nvSpPr>
          <p:cNvPr id="14" name="Text 12"/>
          <p:cNvSpPr/>
          <p:nvPr/>
        </p:nvSpPr>
        <p:spPr>
          <a:xfrm>
            <a:off x="4462272" y="1664208"/>
            <a:ext cx="402336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4462272" y="2176272"/>
            <a:ext cx="3236976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313C9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Autorización de categoría superior</a:t>
            </a:r>
            <a:endParaRPr lang="en-US" sz="1350" dirty="0"/>
          </a:p>
        </p:txBody>
      </p:sp>
      <p:sp>
        <p:nvSpPr>
          <p:cNvPr id="16" name="Text 14"/>
          <p:cNvSpPr/>
          <p:nvPr/>
        </p:nvSpPr>
        <p:spPr>
          <a:xfrm>
            <a:off x="4462272" y="2606040"/>
            <a:ext cx="3236976" cy="594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100" dirty="0">
                <a:solidFill>
                  <a:srgbClr val="1B22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Solo para menores que participen en una categoría superior a la suya.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8065008" y="1463040"/>
            <a:ext cx="3639312" cy="1783080"/>
          </a:xfrm>
          <a:prstGeom prst="roundRect">
            <a:avLst>
              <a:gd name="adj" fmla="val 4103"/>
            </a:avLst>
          </a:prstGeom>
          <a:solidFill>
            <a:srgbClr val="F5F6FA"/>
          </a:solidFill>
          <a:ln/>
          <a:effectLst>
            <a:outerShdw blurRad="76200" dist="25400" dir="5400000" algn="bl" rotWithShape="0">
              <a:srgbClr val="999999">
                <a:alpha val="18000"/>
              </a:srgbClr>
            </a:outerShdw>
          </a:effectLst>
        </p:spPr>
      </p:sp>
      <p:sp>
        <p:nvSpPr>
          <p:cNvPr id="18" name="Shape 16"/>
          <p:cNvSpPr/>
          <p:nvPr/>
        </p:nvSpPr>
        <p:spPr>
          <a:xfrm>
            <a:off x="8266176" y="1664208"/>
            <a:ext cx="402336" cy="402336"/>
          </a:xfrm>
          <a:prstGeom prst="ellipse">
            <a:avLst/>
          </a:prstGeom>
          <a:solidFill>
            <a:srgbClr val="689B4F"/>
          </a:solidFill>
          <a:ln/>
        </p:spPr>
      </p:sp>
      <p:sp>
        <p:nvSpPr>
          <p:cNvPr id="19" name="Text 17"/>
          <p:cNvSpPr/>
          <p:nvPr/>
        </p:nvSpPr>
        <p:spPr>
          <a:xfrm>
            <a:off x="8266176" y="1664208"/>
            <a:ext cx="402336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500" dirty="0"/>
          </a:p>
        </p:txBody>
      </p:sp>
      <p:sp>
        <p:nvSpPr>
          <p:cNvPr id="20" name="Text 18"/>
          <p:cNvSpPr/>
          <p:nvPr/>
        </p:nvSpPr>
        <p:spPr>
          <a:xfrm>
            <a:off x="8266176" y="2176272"/>
            <a:ext cx="3236976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313C9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Declaración jurada del tutor/a</a:t>
            </a:r>
            <a:endParaRPr lang="en-US" sz="1350" dirty="0"/>
          </a:p>
        </p:txBody>
      </p:sp>
      <p:sp>
        <p:nvSpPr>
          <p:cNvPr id="21" name="Text 19"/>
          <p:cNvSpPr/>
          <p:nvPr/>
        </p:nvSpPr>
        <p:spPr>
          <a:xfrm>
            <a:off x="8266176" y="2606040"/>
            <a:ext cx="3236976" cy="594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100" dirty="0">
                <a:solidFill>
                  <a:srgbClr val="1B22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Cuando corresponda según la situación del/de la deportista.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457200" y="3447288"/>
            <a:ext cx="3639312" cy="1783080"/>
          </a:xfrm>
          <a:prstGeom prst="roundRect">
            <a:avLst>
              <a:gd name="adj" fmla="val 4103"/>
            </a:avLst>
          </a:prstGeom>
          <a:solidFill>
            <a:srgbClr val="F5F6FA"/>
          </a:solidFill>
          <a:ln/>
          <a:effectLst>
            <a:outerShdw blurRad="76200" dist="25400" dir="5400000" algn="bl" rotWithShape="0">
              <a:srgbClr val="999999">
                <a:alpha val="18000"/>
              </a:srgbClr>
            </a:outerShdw>
          </a:effectLst>
        </p:spPr>
      </p:sp>
      <p:sp>
        <p:nvSpPr>
          <p:cNvPr id="23" name="Shape 21"/>
          <p:cNvSpPr/>
          <p:nvPr/>
        </p:nvSpPr>
        <p:spPr>
          <a:xfrm>
            <a:off x="658368" y="3648456"/>
            <a:ext cx="402336" cy="402336"/>
          </a:xfrm>
          <a:prstGeom prst="ellipse">
            <a:avLst/>
          </a:prstGeom>
          <a:solidFill>
            <a:srgbClr val="689B4F"/>
          </a:solidFill>
          <a:ln/>
        </p:spPr>
      </p:sp>
      <p:sp>
        <p:nvSpPr>
          <p:cNvPr id="24" name="Text 22"/>
          <p:cNvSpPr/>
          <p:nvPr/>
        </p:nvSpPr>
        <p:spPr>
          <a:xfrm>
            <a:off x="658368" y="3648456"/>
            <a:ext cx="402336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500" dirty="0"/>
          </a:p>
        </p:txBody>
      </p:sp>
      <p:sp>
        <p:nvSpPr>
          <p:cNvPr id="25" name="Text 23"/>
          <p:cNvSpPr/>
          <p:nvPr/>
        </p:nvSpPr>
        <p:spPr>
          <a:xfrm>
            <a:off x="658368" y="4160520"/>
            <a:ext cx="3236976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313C9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Baja de jugador/a</a:t>
            </a:r>
            <a:endParaRPr lang="en-US" sz="1350" dirty="0"/>
          </a:p>
        </p:txBody>
      </p:sp>
      <p:sp>
        <p:nvSpPr>
          <p:cNvPr id="26" name="Text 24"/>
          <p:cNvSpPr/>
          <p:nvPr/>
        </p:nvSpPr>
        <p:spPr>
          <a:xfrm>
            <a:off x="658368" y="4590288"/>
            <a:ext cx="3236976" cy="594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100" dirty="0">
                <a:solidFill>
                  <a:srgbClr val="1B22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Cuando corresponda (cambio o baja de club).</a:t>
            </a:r>
            <a:endParaRPr lang="en-US" sz="1100" dirty="0"/>
          </a:p>
        </p:txBody>
      </p:sp>
      <p:sp>
        <p:nvSpPr>
          <p:cNvPr id="27" name="Shape 25"/>
          <p:cNvSpPr/>
          <p:nvPr/>
        </p:nvSpPr>
        <p:spPr>
          <a:xfrm>
            <a:off x="4261104" y="3447288"/>
            <a:ext cx="3639312" cy="1783080"/>
          </a:xfrm>
          <a:prstGeom prst="roundRect">
            <a:avLst>
              <a:gd name="adj" fmla="val 4103"/>
            </a:avLst>
          </a:prstGeom>
          <a:solidFill>
            <a:srgbClr val="F5F6FA"/>
          </a:solidFill>
          <a:ln/>
          <a:effectLst>
            <a:outerShdw blurRad="76200" dist="25400" dir="5400000" algn="bl" rotWithShape="0">
              <a:srgbClr val="999999">
                <a:alpha val="18000"/>
              </a:srgbClr>
            </a:outerShdw>
          </a:effectLst>
        </p:spPr>
      </p:sp>
      <p:sp>
        <p:nvSpPr>
          <p:cNvPr id="28" name="Shape 26"/>
          <p:cNvSpPr/>
          <p:nvPr/>
        </p:nvSpPr>
        <p:spPr>
          <a:xfrm>
            <a:off x="4462272" y="3648456"/>
            <a:ext cx="402336" cy="402336"/>
          </a:xfrm>
          <a:prstGeom prst="ellipse">
            <a:avLst/>
          </a:prstGeom>
          <a:solidFill>
            <a:srgbClr val="689B4F"/>
          </a:solidFill>
          <a:ln/>
        </p:spPr>
      </p:sp>
      <p:sp>
        <p:nvSpPr>
          <p:cNvPr id="29" name="Text 27"/>
          <p:cNvSpPr/>
          <p:nvPr/>
        </p:nvSpPr>
        <p:spPr>
          <a:xfrm>
            <a:off x="4462272" y="3648456"/>
            <a:ext cx="402336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1500" dirty="0"/>
          </a:p>
        </p:txBody>
      </p:sp>
      <p:sp>
        <p:nvSpPr>
          <p:cNvPr id="30" name="Text 28"/>
          <p:cNvSpPr/>
          <p:nvPr/>
        </p:nvSpPr>
        <p:spPr>
          <a:xfrm>
            <a:off x="4462272" y="4160520"/>
            <a:ext cx="3236976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313C9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Certificado de No Objeción</a:t>
            </a:r>
            <a:endParaRPr lang="en-US" sz="1350" dirty="0"/>
          </a:p>
        </p:txBody>
      </p:sp>
      <p:sp>
        <p:nvSpPr>
          <p:cNvPr id="31" name="Text 29"/>
          <p:cNvSpPr/>
          <p:nvPr/>
        </p:nvSpPr>
        <p:spPr>
          <a:xfrm>
            <a:off x="4462272" y="4590288"/>
            <a:ext cx="3236976" cy="594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100" dirty="0">
                <a:solidFill>
                  <a:srgbClr val="1B22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deportistas extranjeros.</a:t>
            </a:r>
            <a:endParaRPr lang="en-US" sz="1100" dirty="0"/>
          </a:p>
        </p:txBody>
      </p:sp>
      <p:sp>
        <p:nvSpPr>
          <p:cNvPr id="32" name="Shape 30"/>
          <p:cNvSpPr/>
          <p:nvPr/>
        </p:nvSpPr>
        <p:spPr>
          <a:xfrm>
            <a:off x="8065008" y="3447288"/>
            <a:ext cx="3639312" cy="1783080"/>
          </a:xfrm>
          <a:prstGeom prst="roundRect">
            <a:avLst>
              <a:gd name="adj" fmla="val 4103"/>
            </a:avLst>
          </a:prstGeom>
          <a:solidFill>
            <a:srgbClr val="FBE4E5"/>
          </a:solidFill>
          <a:ln/>
          <a:effectLst>
            <a:outerShdw blurRad="76200" dist="25400" dir="5400000" algn="bl" rotWithShape="0">
              <a:srgbClr val="999999">
                <a:alpha val="18000"/>
              </a:srgbClr>
            </a:outerShdw>
          </a:effectLst>
        </p:spPr>
      </p:sp>
      <p:sp>
        <p:nvSpPr>
          <p:cNvPr id="33" name="Shape 31"/>
          <p:cNvSpPr/>
          <p:nvPr/>
        </p:nvSpPr>
        <p:spPr>
          <a:xfrm>
            <a:off x="8266176" y="3648456"/>
            <a:ext cx="402336" cy="402336"/>
          </a:xfrm>
          <a:prstGeom prst="ellipse">
            <a:avLst/>
          </a:prstGeom>
          <a:solidFill>
            <a:srgbClr val="C62128"/>
          </a:solidFill>
          <a:ln/>
        </p:spPr>
      </p:sp>
      <p:sp>
        <p:nvSpPr>
          <p:cNvPr id="34" name="Text 32"/>
          <p:cNvSpPr/>
          <p:nvPr/>
        </p:nvSpPr>
        <p:spPr>
          <a:xfrm>
            <a:off x="8266176" y="3648456"/>
            <a:ext cx="402336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</a:t>
            </a:r>
            <a:endParaRPr lang="en-US" sz="1500" dirty="0"/>
          </a:p>
        </p:txBody>
      </p:sp>
      <p:sp>
        <p:nvSpPr>
          <p:cNvPr id="35" name="Text 33"/>
          <p:cNvSpPr/>
          <p:nvPr/>
        </p:nvSpPr>
        <p:spPr>
          <a:xfrm>
            <a:off x="8266176" y="3940233"/>
            <a:ext cx="3236976" cy="67748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8F1A1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Derechos </a:t>
            </a:r>
            <a:r>
              <a:rPr lang="en-US" sz="1200" b="1" dirty="0" err="1">
                <a:solidFill>
                  <a:srgbClr val="8F1A1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Individuales</a:t>
            </a:r>
            <a:r>
              <a:rPr lang="en-US" sz="1200" b="1" dirty="0">
                <a:solidFill>
                  <a:srgbClr val="8F1A1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lang="en-US" sz="1200" b="1" dirty="0" smtClean="0">
                <a:solidFill>
                  <a:srgbClr val="8F1A1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/</a:t>
            </a:r>
            <a:r>
              <a:rPr lang="en-US" sz="1200" b="1" dirty="0" err="1" smtClean="0">
                <a:solidFill>
                  <a:srgbClr val="8F1A1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Autorización</a:t>
            </a:r>
            <a:r>
              <a:rPr lang="en-US" sz="1200" b="1" dirty="0" smtClean="0">
                <a:solidFill>
                  <a:srgbClr val="8F1A1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y </a:t>
            </a:r>
            <a:r>
              <a:rPr lang="en-US" sz="1200" b="1" dirty="0" err="1" smtClean="0">
                <a:solidFill>
                  <a:srgbClr val="8F1A1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exoneración</a:t>
            </a:r>
            <a:r>
              <a:rPr lang="en-US" sz="1200" b="1" dirty="0" smtClean="0">
                <a:solidFill>
                  <a:srgbClr val="8F1A1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lang="en-US" sz="1200" b="1" dirty="0" err="1" smtClean="0">
                <a:solidFill>
                  <a:srgbClr val="8F1A1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responsabilidad</a:t>
            </a:r>
            <a:r>
              <a:rPr lang="en-US" sz="1350" b="1" dirty="0" smtClean="0">
                <a:solidFill>
                  <a:srgbClr val="8F1A1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— </a:t>
            </a:r>
            <a:r>
              <a:rPr lang="en-US" sz="1350" b="1" dirty="0">
                <a:solidFill>
                  <a:srgbClr val="8F1A1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NOVEDAD</a:t>
            </a:r>
            <a:endParaRPr lang="en-US" sz="1350" dirty="0"/>
          </a:p>
        </p:txBody>
      </p:sp>
      <p:sp>
        <p:nvSpPr>
          <p:cNvPr id="36" name="Text 34"/>
          <p:cNvSpPr/>
          <p:nvPr/>
        </p:nvSpPr>
        <p:spPr>
          <a:xfrm>
            <a:off x="8266176" y="4590288"/>
            <a:ext cx="3236976" cy="594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1100" dirty="0">
                <a:solidFill>
                  <a:srgbClr val="5C12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Documento obligatorio esta temporada 2026/27, descargable en iSQUAD dentro de los documentos de cada jugador/a.</a:t>
            </a:r>
            <a:endParaRPr lang="en-US" sz="1100" dirty="0"/>
          </a:p>
        </p:txBody>
      </p:sp>
      <p:sp>
        <p:nvSpPr>
          <p:cNvPr id="37" name="Shape 35"/>
          <p:cNvSpPr/>
          <p:nvPr/>
        </p:nvSpPr>
        <p:spPr>
          <a:xfrm>
            <a:off x="457200" y="5623560"/>
            <a:ext cx="11274552" cy="777240"/>
          </a:xfrm>
          <a:prstGeom prst="roundRect">
            <a:avLst>
              <a:gd name="adj" fmla="val 9412"/>
            </a:avLst>
          </a:prstGeom>
          <a:solidFill>
            <a:srgbClr val="313C93"/>
          </a:solidFill>
          <a:ln/>
          <a:effectLst>
            <a:outerShdw blurRad="76200" dist="25400" dir="5400000" algn="bl" rotWithShape="0">
              <a:srgbClr val="999999">
                <a:alpha val="18000"/>
              </a:srgbClr>
            </a:outerShdw>
          </a:effectLst>
        </p:spPr>
      </p:sp>
      <p:sp>
        <p:nvSpPr>
          <p:cNvPr id="38" name="Text 36"/>
          <p:cNvSpPr/>
          <p:nvPr/>
        </p:nvSpPr>
        <p:spPr>
          <a:xfrm>
            <a:off x="777240" y="5623560"/>
            <a:ext cx="106070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Los documentos deben escanearse y adjuntarse a cada licencia individualmente. No se tramitará ninguna solicitud si falta la documentación de alguno de los/las inscritos/as.</a:t>
            </a:r>
            <a:endParaRPr lang="en-US" sz="1250" dirty="0"/>
          </a:p>
        </p:txBody>
      </p:sp>
      <p:sp>
        <p:nvSpPr>
          <p:cNvPr id="950" name="Footer Band"/>
          <p:cNvSpPr/>
          <p:nvPr/>
        </p:nvSpPr>
        <p:spPr>
          <a:xfrm>
            <a:off x="0" y="6473952"/>
            <a:ext cx="12192000" cy="384048"/>
          </a:xfrm>
          <a:prstGeom prst="rect">
            <a:avLst/>
          </a:prstGeom>
          <a:solidFill>
            <a:srgbClr val="E8E9F2"/>
          </a:solidFill>
          <a:ln/>
        </p:spPr>
      </p:sp>
      <p:pic>
        <p:nvPicPr>
          <p:cNvPr id="951" name="Logo FVH Footer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760" y="6550976"/>
            <a:ext cx="1120235" cy="230000"/>
          </a:xfrm>
          <a:prstGeom prst="rect">
            <a:avLst/>
          </a:prstGeom>
        </p:spPr>
      </p:pic>
      <p:sp>
        <p:nvSpPr>
          <p:cNvPr id="952" name="Footer Text"/>
          <p:cNvSpPr/>
          <p:nvPr/>
        </p:nvSpPr>
        <p:spPr>
          <a:xfrm>
            <a:off x="1668875" y="6528816"/>
            <a:ext cx="960872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1B22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CIRCULAR Nº1 · TEMPORADA 2026/27  ·  FEDERACIÓN VASCA DE HOCKEY</a:t>
            </a:r>
            <a:endParaRPr lang="en-US" sz="900" dirty="0"/>
          </a:p>
        </p:txBody>
      </p:sp>
      <p:sp>
        <p:nvSpPr>
          <p:cNvPr id="953" name="Page Number"/>
          <p:cNvSpPr/>
          <p:nvPr/>
        </p:nvSpPr>
        <p:spPr>
          <a:xfrm>
            <a:off x="11369040" y="6528816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1B22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07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411480"/>
            <a:ext cx="566928" cy="566928"/>
          </a:xfrm>
          <a:prstGeom prst="ellipse">
            <a:avLst/>
          </a:prstGeom>
          <a:solidFill>
            <a:srgbClr val="313C93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411480"/>
            <a:ext cx="566928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1188720" y="347472"/>
            <a:ext cx="105156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B226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Técnicos y casos especiales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1188720" y="786384"/>
            <a:ext cx="105156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5C66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Personal técnico, árbitros y situaciones particulares de jugadores/as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457200" y="1170432"/>
            <a:ext cx="11274552" cy="0"/>
          </a:xfrm>
          <a:prstGeom prst="line">
            <a:avLst/>
          </a:prstGeom>
          <a:noFill/>
          <a:ln w="19050">
            <a:solidFill>
              <a:srgbClr val="F5F6FA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457200" y="1463040"/>
            <a:ext cx="5440680" cy="2331720"/>
          </a:xfrm>
          <a:prstGeom prst="roundRect">
            <a:avLst>
              <a:gd name="adj" fmla="val 3137"/>
            </a:avLst>
          </a:prstGeom>
          <a:solidFill>
            <a:srgbClr val="F5F6FA"/>
          </a:solidFill>
          <a:ln/>
          <a:effectLst>
            <a:outerShdw blurRad="76200" dist="25400" dir="5400000" algn="bl" rotWithShape="0">
              <a:srgbClr val="999999">
                <a:alpha val="18000"/>
              </a:srgbClr>
            </a:outerShdw>
          </a:effectLst>
        </p:spPr>
      </p:sp>
      <p:sp>
        <p:nvSpPr>
          <p:cNvPr id="8" name="Text 6"/>
          <p:cNvSpPr/>
          <p:nvPr/>
        </p:nvSpPr>
        <p:spPr>
          <a:xfrm>
            <a:off x="777240" y="1645920"/>
            <a:ext cx="48463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313C9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Técnicos, </a:t>
            </a:r>
            <a:r>
              <a:rPr lang="en-US" sz="1500" b="1" dirty="0" err="1" smtClean="0">
                <a:solidFill>
                  <a:srgbClr val="313C9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médicos</a:t>
            </a:r>
            <a:r>
              <a:rPr lang="en-US" sz="1500" b="1" dirty="0">
                <a:solidFill>
                  <a:srgbClr val="313C9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, fisios…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777240" y="2057400"/>
            <a:ext cx="4846320" cy="1600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25000"/>
              </a:lnSpc>
              <a:buNone/>
            </a:pPr>
            <a:r>
              <a:rPr lang="en-US" sz="1250" dirty="0">
                <a:solidFill>
                  <a:srgbClr val="1B22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Adjuntar certificado de la titulación que autoriza a actuar en cada caso.
</a:t>
            </a:r>
            <a:endParaRPr lang="en-US" sz="1250" dirty="0"/>
          </a:p>
          <a:p>
            <a:pPr marL="0" indent="0">
              <a:lnSpc>
                <a:spcPct val="125000"/>
              </a:lnSpc>
              <a:buNone/>
            </a:pPr>
            <a:r>
              <a:rPr lang="en-US" sz="1250" dirty="0">
                <a:solidFill>
                  <a:srgbClr val="1B22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 equipos de menores es OBLIGATORIO aportar el Certificado Negativo de Delitos Sexuales, actualizado cada temporada.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6263640" y="1463040"/>
            <a:ext cx="5468112" cy="2331720"/>
          </a:xfrm>
          <a:prstGeom prst="roundRect">
            <a:avLst>
              <a:gd name="adj" fmla="val 3137"/>
            </a:avLst>
          </a:prstGeom>
          <a:solidFill>
            <a:srgbClr val="F5F6FA"/>
          </a:solidFill>
          <a:ln/>
          <a:effectLst>
            <a:outerShdw blurRad="76200" dist="25400" dir="5400000" algn="bl" rotWithShape="0">
              <a:srgbClr val="999999">
                <a:alpha val="18000"/>
              </a:srgbClr>
            </a:outerShdw>
          </a:effectLst>
        </p:spPr>
      </p:sp>
      <p:sp>
        <p:nvSpPr>
          <p:cNvPr id="11" name="Text 9"/>
          <p:cNvSpPr/>
          <p:nvPr/>
        </p:nvSpPr>
        <p:spPr>
          <a:xfrm>
            <a:off x="6583680" y="1645920"/>
            <a:ext cx="4937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313C9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Árbitros y </a:t>
            </a:r>
            <a:r>
              <a:rPr lang="en-US" sz="1500" b="1" dirty="0" err="1">
                <a:solidFill>
                  <a:srgbClr val="313C9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delegados</a:t>
            </a:r>
            <a:r>
              <a:rPr lang="en-US" sz="1500" b="1" dirty="0">
                <a:solidFill>
                  <a:srgbClr val="313C9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/as </a:t>
            </a:r>
            <a:r>
              <a:rPr lang="en-US" sz="1500" b="1" dirty="0" err="1" smtClean="0">
                <a:solidFill>
                  <a:srgbClr val="313C9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técnicos</a:t>
            </a:r>
            <a:r>
              <a:rPr lang="en-US" sz="1500" b="1" dirty="0" smtClean="0">
                <a:solidFill>
                  <a:srgbClr val="313C9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/as</a:t>
            </a: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6583680" y="2057400"/>
            <a:ext cx="4937760" cy="1600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20000"/>
              </a:lnSpc>
              <a:buNone/>
            </a:pPr>
            <a:r>
              <a:rPr lang="en-US" sz="1250" dirty="0">
                <a:solidFill>
                  <a:srgbClr val="1B22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Afiliación a través de https://hub.misquad.es/hockey/
</a:t>
            </a:r>
            <a:endParaRPr lang="en-US" sz="1250" dirty="0"/>
          </a:p>
          <a:p>
            <a:pPr marL="0" indent="0">
              <a:lnSpc>
                <a:spcPct val="120000"/>
              </a:lnSpc>
              <a:buNone/>
            </a:pPr>
            <a:r>
              <a:rPr lang="en-US" sz="1250" dirty="0">
                <a:solidFill>
                  <a:srgbClr val="1B22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Aportar en el área privada: certificado negativo de delitos sexuales y </a:t>
            </a:r>
            <a:r>
              <a:rPr lang="en-US" sz="1250" dirty="0" err="1">
                <a:solidFill>
                  <a:srgbClr val="1B22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declaración</a:t>
            </a:r>
            <a:r>
              <a:rPr lang="en-US" sz="1250" dirty="0">
                <a:solidFill>
                  <a:srgbClr val="1B22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250" dirty="0" err="1" smtClean="0">
                <a:solidFill>
                  <a:srgbClr val="1B22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responsable</a:t>
            </a:r>
            <a:r>
              <a:rPr lang="en-US" sz="1250" dirty="0" smtClean="0">
                <a:solidFill>
                  <a:srgbClr val="1B22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 solo en el </a:t>
            </a:r>
            <a:r>
              <a:rPr lang="en-US" sz="1250" dirty="0" err="1" smtClean="0">
                <a:solidFill>
                  <a:srgbClr val="1B22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caso</a:t>
            </a:r>
            <a:r>
              <a:rPr lang="en-US" sz="1250" dirty="0" smtClean="0">
                <a:solidFill>
                  <a:srgbClr val="1B22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de los </a:t>
            </a:r>
            <a:r>
              <a:rPr lang="en-US" sz="1250" dirty="0" err="1" smtClean="0">
                <a:solidFill>
                  <a:srgbClr val="1B22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árbitros</a:t>
            </a:r>
            <a:r>
              <a:rPr lang="en-US" sz="1250" dirty="0" smtClean="0">
                <a:solidFill>
                  <a:srgbClr val="1B22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</a:t>
            </a:r>
            <a:r>
              <a:rPr lang="en-US" sz="1250" dirty="0">
                <a:solidFill>
                  <a:srgbClr val="1B22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
</a:t>
            </a:r>
            <a:endParaRPr lang="en-US" sz="1250" dirty="0"/>
          </a:p>
          <a:p>
            <a:pPr marL="0" indent="0">
              <a:lnSpc>
                <a:spcPct val="120000"/>
              </a:lnSpc>
              <a:buNone/>
            </a:pPr>
            <a:r>
              <a:rPr lang="en-US" sz="1250" dirty="0">
                <a:solidFill>
                  <a:srgbClr val="1B22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Árbitros nacionales: además, pruebas físicas.</a:t>
            </a:r>
            <a:endParaRPr lang="en-US" sz="1250" dirty="0"/>
          </a:p>
        </p:txBody>
      </p:sp>
      <p:sp>
        <p:nvSpPr>
          <p:cNvPr id="13" name="Text 11"/>
          <p:cNvSpPr/>
          <p:nvPr/>
        </p:nvSpPr>
        <p:spPr>
          <a:xfrm>
            <a:off x="457200" y="3977640"/>
            <a:ext cx="109728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313C9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Casos excepcionales de inscripción de jugadores/as (a comunicar a la FFTT)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457200" y="4370832"/>
            <a:ext cx="3639312" cy="2011680"/>
          </a:xfrm>
          <a:prstGeom prst="roundRect">
            <a:avLst>
              <a:gd name="adj" fmla="val 3636"/>
            </a:avLst>
          </a:prstGeom>
          <a:solidFill>
            <a:srgbClr val="F5F6FA"/>
          </a:solidFill>
          <a:ln/>
          <a:effectLst>
            <a:outerShdw blurRad="76200" dist="25400" dir="5400000" algn="bl" rotWithShape="0">
              <a:srgbClr val="999999">
                <a:alpha val="18000"/>
              </a:srgbClr>
            </a:outerShdw>
          </a:effectLst>
        </p:spPr>
      </p:sp>
      <p:sp>
        <p:nvSpPr>
          <p:cNvPr id="15" name="Shape 13"/>
          <p:cNvSpPr/>
          <p:nvPr/>
        </p:nvSpPr>
        <p:spPr>
          <a:xfrm>
            <a:off x="658368" y="4553712"/>
            <a:ext cx="365760" cy="365760"/>
          </a:xfrm>
          <a:prstGeom prst="ellipse">
            <a:avLst/>
          </a:prstGeom>
          <a:solidFill>
            <a:srgbClr val="689B4F"/>
          </a:solidFill>
          <a:ln/>
        </p:spPr>
      </p:sp>
      <p:sp>
        <p:nvSpPr>
          <p:cNvPr id="16" name="Text 14"/>
          <p:cNvSpPr/>
          <p:nvPr/>
        </p:nvSpPr>
        <p:spPr>
          <a:xfrm>
            <a:off x="658368" y="4553712"/>
            <a:ext cx="365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658368" y="4992624"/>
            <a:ext cx="32461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b="1" dirty="0" err="1" smtClean="0">
                <a:solidFill>
                  <a:srgbClr val="313C93"/>
                </a:solidFill>
                <a:latin typeface="Cambria" pitchFamily="34" charset="0"/>
                <a:ea typeface="Cambria" pitchFamily="34" charset="-122"/>
              </a:rPr>
              <a:t>Jugadores</a:t>
            </a:r>
            <a:r>
              <a:rPr lang="en-US" sz="1250" b="1" dirty="0" smtClean="0">
                <a:solidFill>
                  <a:srgbClr val="313C93"/>
                </a:solidFill>
                <a:latin typeface="Cambria" pitchFamily="34" charset="0"/>
                <a:ea typeface="Cambria" pitchFamily="34" charset="-122"/>
              </a:rPr>
              <a:t> </a:t>
            </a:r>
            <a:r>
              <a:rPr lang="en-US" sz="1250" b="1" dirty="0" err="1" smtClean="0">
                <a:solidFill>
                  <a:srgbClr val="313C93"/>
                </a:solidFill>
                <a:latin typeface="Cambria" pitchFamily="34" charset="0"/>
                <a:ea typeface="Cambria" pitchFamily="34" charset="-122"/>
              </a:rPr>
              <a:t>extranjeros</a:t>
            </a:r>
            <a:endParaRPr lang="en-US" sz="1250" dirty="0"/>
          </a:p>
        </p:txBody>
      </p:sp>
      <p:sp>
        <p:nvSpPr>
          <p:cNvPr id="18" name="Text 16"/>
          <p:cNvSpPr/>
          <p:nvPr/>
        </p:nvSpPr>
        <p:spPr>
          <a:xfrm>
            <a:off x="658368" y="5394960"/>
            <a:ext cx="324612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1B22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Certificado de no objeción + fotocopia de pasaporte (UE o extra-UE). </a:t>
            </a:r>
            <a:endParaRPr lang="en-US" sz="1050" dirty="0"/>
          </a:p>
        </p:txBody>
      </p:sp>
      <p:sp>
        <p:nvSpPr>
          <p:cNvPr id="19" name="Shape 17"/>
          <p:cNvSpPr/>
          <p:nvPr/>
        </p:nvSpPr>
        <p:spPr>
          <a:xfrm>
            <a:off x="4279392" y="4370832"/>
            <a:ext cx="3639312" cy="2011680"/>
          </a:xfrm>
          <a:prstGeom prst="roundRect">
            <a:avLst>
              <a:gd name="adj" fmla="val 3636"/>
            </a:avLst>
          </a:prstGeom>
          <a:solidFill>
            <a:srgbClr val="F5F6FA"/>
          </a:solidFill>
          <a:ln/>
          <a:effectLst>
            <a:outerShdw blurRad="76200" dist="25400" dir="5400000" algn="bl" rotWithShape="0">
              <a:srgbClr val="999999">
                <a:alpha val="18000"/>
              </a:srgbClr>
            </a:outerShdw>
          </a:effectLst>
        </p:spPr>
      </p:sp>
      <p:sp>
        <p:nvSpPr>
          <p:cNvPr id="20" name="Shape 18"/>
          <p:cNvSpPr/>
          <p:nvPr/>
        </p:nvSpPr>
        <p:spPr>
          <a:xfrm>
            <a:off x="4480560" y="4553712"/>
            <a:ext cx="365760" cy="365760"/>
          </a:xfrm>
          <a:prstGeom prst="ellipse">
            <a:avLst/>
          </a:prstGeom>
          <a:solidFill>
            <a:srgbClr val="689B4F"/>
          </a:solidFill>
          <a:ln/>
        </p:spPr>
      </p:sp>
      <p:sp>
        <p:nvSpPr>
          <p:cNvPr id="21" name="Text 19"/>
          <p:cNvSpPr/>
          <p:nvPr/>
        </p:nvSpPr>
        <p:spPr>
          <a:xfrm>
            <a:off x="4480560" y="4553712"/>
            <a:ext cx="365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400" dirty="0"/>
          </a:p>
        </p:txBody>
      </p:sp>
      <p:sp>
        <p:nvSpPr>
          <p:cNvPr id="22" name="Text 20"/>
          <p:cNvSpPr/>
          <p:nvPr/>
        </p:nvSpPr>
        <p:spPr>
          <a:xfrm>
            <a:off x="4480560" y="4992624"/>
            <a:ext cx="32461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313C9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Edad inferior a la categoría</a:t>
            </a:r>
            <a:endParaRPr lang="en-US" sz="1250" dirty="0"/>
          </a:p>
        </p:txBody>
      </p:sp>
      <p:sp>
        <p:nvSpPr>
          <p:cNvPr id="23" name="Text 21"/>
          <p:cNvSpPr/>
          <p:nvPr/>
        </p:nvSpPr>
        <p:spPr>
          <a:xfrm>
            <a:off x="4480560" y="5394960"/>
            <a:ext cx="324612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1B22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Certificación médica de aptitud y autorización de quien ostente la patria potestad, para menores que jueguen en categoría superior a la suya.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8101584" y="4370832"/>
            <a:ext cx="3639312" cy="2011680"/>
          </a:xfrm>
          <a:prstGeom prst="roundRect">
            <a:avLst>
              <a:gd name="adj" fmla="val 3636"/>
            </a:avLst>
          </a:prstGeom>
          <a:solidFill>
            <a:srgbClr val="F5F6FA"/>
          </a:solidFill>
          <a:ln/>
          <a:effectLst>
            <a:outerShdw blurRad="76200" dist="25400" dir="5400000" algn="bl" rotWithShape="0">
              <a:srgbClr val="999999">
                <a:alpha val="18000"/>
              </a:srgbClr>
            </a:outerShdw>
          </a:effectLst>
        </p:spPr>
      </p:sp>
      <p:sp>
        <p:nvSpPr>
          <p:cNvPr id="25" name="Shape 23"/>
          <p:cNvSpPr/>
          <p:nvPr/>
        </p:nvSpPr>
        <p:spPr>
          <a:xfrm>
            <a:off x="8302752" y="4553712"/>
            <a:ext cx="365760" cy="365760"/>
          </a:xfrm>
          <a:prstGeom prst="ellipse">
            <a:avLst/>
          </a:prstGeom>
          <a:solidFill>
            <a:srgbClr val="689B4F"/>
          </a:solidFill>
          <a:ln/>
        </p:spPr>
      </p:sp>
      <p:sp>
        <p:nvSpPr>
          <p:cNvPr id="26" name="Text 24"/>
          <p:cNvSpPr/>
          <p:nvPr/>
        </p:nvSpPr>
        <p:spPr>
          <a:xfrm>
            <a:off x="8302752" y="4553712"/>
            <a:ext cx="365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400" dirty="0"/>
          </a:p>
        </p:txBody>
      </p:sp>
      <p:sp>
        <p:nvSpPr>
          <p:cNvPr id="27" name="Text 25"/>
          <p:cNvSpPr/>
          <p:nvPr/>
        </p:nvSpPr>
        <p:spPr>
          <a:xfrm>
            <a:off x="8302752" y="4992624"/>
            <a:ext cx="32461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313C9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Cambio de club / nueva inscripción</a:t>
            </a:r>
            <a:endParaRPr lang="en-US" sz="1250" dirty="0"/>
          </a:p>
        </p:txBody>
      </p:sp>
      <p:sp>
        <p:nvSpPr>
          <p:cNvPr id="28" name="Text 26"/>
          <p:cNvSpPr/>
          <p:nvPr/>
        </p:nvSpPr>
        <p:spPr>
          <a:xfrm>
            <a:off x="8302752" y="5394960"/>
            <a:ext cx="324612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1B22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Baja del club de origen, firmada por el/la Secretario/a y el/la Presidente/a de dicho club.</a:t>
            </a:r>
            <a:endParaRPr lang="en-US" sz="1050" dirty="0"/>
          </a:p>
        </p:txBody>
      </p:sp>
      <p:sp>
        <p:nvSpPr>
          <p:cNvPr id="950" name="Footer Band"/>
          <p:cNvSpPr/>
          <p:nvPr/>
        </p:nvSpPr>
        <p:spPr>
          <a:xfrm>
            <a:off x="0" y="6473952"/>
            <a:ext cx="12192000" cy="384048"/>
          </a:xfrm>
          <a:prstGeom prst="rect">
            <a:avLst/>
          </a:prstGeom>
          <a:solidFill>
            <a:srgbClr val="E8E9F2"/>
          </a:solidFill>
          <a:ln/>
        </p:spPr>
      </p:sp>
      <p:pic>
        <p:nvPicPr>
          <p:cNvPr id="951" name="Logo FVH Footer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760" y="6550976"/>
            <a:ext cx="1120235" cy="230000"/>
          </a:xfrm>
          <a:prstGeom prst="rect">
            <a:avLst/>
          </a:prstGeom>
        </p:spPr>
      </p:pic>
      <p:sp>
        <p:nvSpPr>
          <p:cNvPr id="952" name="Footer Text"/>
          <p:cNvSpPr/>
          <p:nvPr/>
        </p:nvSpPr>
        <p:spPr>
          <a:xfrm>
            <a:off x="1668875" y="6528816"/>
            <a:ext cx="960872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1B22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CIRCULAR Nº1 · TEMPORADA 2026/27  ·  FEDERACIÓN VASCA DE HOCKEY</a:t>
            </a:r>
            <a:endParaRPr lang="en-US" sz="900" dirty="0"/>
          </a:p>
        </p:txBody>
      </p:sp>
      <p:sp>
        <p:nvSpPr>
          <p:cNvPr id="953" name="Page Number"/>
          <p:cNvSpPr/>
          <p:nvPr/>
        </p:nvSpPr>
        <p:spPr>
          <a:xfrm>
            <a:off x="11369040" y="6528816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1B22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08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411480"/>
            <a:ext cx="566928" cy="566928"/>
          </a:xfrm>
          <a:prstGeom prst="ellipse">
            <a:avLst/>
          </a:prstGeom>
          <a:solidFill>
            <a:srgbClr val="313C93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411480"/>
            <a:ext cx="566928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7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1188720" y="347472"/>
            <a:ext cx="105156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B226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Categorías y edades — temporada 2026/27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1188720" y="786384"/>
            <a:ext cx="105156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5C66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Año de nacimiento de referencia por categoría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457200" y="1170432"/>
            <a:ext cx="11274552" cy="0"/>
          </a:xfrm>
          <a:prstGeom prst="line">
            <a:avLst/>
          </a:prstGeom>
          <a:noFill/>
          <a:ln w="19050">
            <a:solidFill>
              <a:srgbClr val="F5F6FA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457200" y="1554480"/>
            <a:ext cx="3639312" cy="2331720"/>
          </a:xfrm>
          <a:prstGeom prst="roundRect">
            <a:avLst>
              <a:gd name="adj" fmla="val 3137"/>
            </a:avLst>
          </a:prstGeom>
          <a:solidFill>
            <a:srgbClr val="313C93"/>
          </a:solidFill>
          <a:ln/>
          <a:effectLst>
            <a:outerShdw blurRad="76200" dist="25400" dir="5400000" algn="bl" rotWithShape="0">
              <a:srgbClr val="999999">
                <a:alpha val="18000"/>
              </a:srgbClr>
            </a:outerShdw>
          </a:effectLst>
        </p:spPr>
      </p:sp>
      <p:sp>
        <p:nvSpPr>
          <p:cNvPr id="8" name="Text 6"/>
          <p:cNvSpPr/>
          <p:nvPr/>
        </p:nvSpPr>
        <p:spPr>
          <a:xfrm>
            <a:off x="685800" y="1874520"/>
            <a:ext cx="318211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SENIOR</a:t>
            </a:r>
            <a:endParaRPr lang="en-US" sz="1900" dirty="0"/>
          </a:p>
        </p:txBody>
      </p:sp>
      <p:sp>
        <p:nvSpPr>
          <p:cNvPr id="9" name="Text 7"/>
          <p:cNvSpPr/>
          <p:nvPr/>
        </p:nvSpPr>
        <p:spPr>
          <a:xfrm>
            <a:off x="685800" y="2606040"/>
            <a:ext cx="318211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C621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2008 y anteriores</a:t>
            </a:r>
            <a:endParaRPr lang="en-US" sz="2200" dirty="0"/>
          </a:p>
        </p:txBody>
      </p:sp>
      <p:sp>
        <p:nvSpPr>
          <p:cNvPr id="10" name="Text 8"/>
          <p:cNvSpPr/>
          <p:nvPr/>
        </p:nvSpPr>
        <p:spPr>
          <a:xfrm>
            <a:off x="685800" y="3246120"/>
            <a:ext cx="3182112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4261104" y="1554480"/>
            <a:ext cx="3639312" cy="2331720"/>
          </a:xfrm>
          <a:prstGeom prst="roundRect">
            <a:avLst>
              <a:gd name="adj" fmla="val 3137"/>
            </a:avLst>
          </a:prstGeom>
          <a:solidFill>
            <a:srgbClr val="313C93"/>
          </a:solidFill>
          <a:ln/>
          <a:effectLst>
            <a:outerShdw blurRad="76200" dist="25400" dir="5400000" algn="bl" rotWithShape="0">
              <a:srgbClr val="999999">
                <a:alpha val="18000"/>
              </a:srgbClr>
            </a:outerShdw>
          </a:effectLst>
        </p:spPr>
      </p:sp>
      <p:sp>
        <p:nvSpPr>
          <p:cNvPr id="12" name="Text 10"/>
          <p:cNvSpPr/>
          <p:nvPr/>
        </p:nvSpPr>
        <p:spPr>
          <a:xfrm>
            <a:off x="4489704" y="1874520"/>
            <a:ext cx="318211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JUVENIL</a:t>
            </a:r>
            <a:endParaRPr lang="en-US" sz="1900" dirty="0"/>
          </a:p>
        </p:txBody>
      </p:sp>
      <p:sp>
        <p:nvSpPr>
          <p:cNvPr id="13" name="Text 11"/>
          <p:cNvSpPr/>
          <p:nvPr/>
        </p:nvSpPr>
        <p:spPr>
          <a:xfrm>
            <a:off x="4489704" y="2606040"/>
            <a:ext cx="318211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C621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2009 – 2010</a:t>
            </a:r>
            <a:endParaRPr lang="en-US" sz="2200" dirty="0"/>
          </a:p>
        </p:txBody>
      </p:sp>
      <p:sp>
        <p:nvSpPr>
          <p:cNvPr id="14" name="Text 12"/>
          <p:cNvSpPr/>
          <p:nvPr/>
        </p:nvSpPr>
        <p:spPr>
          <a:xfrm>
            <a:off x="4489704" y="3246120"/>
            <a:ext cx="3182112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8065008" y="1554480"/>
            <a:ext cx="3639312" cy="2331720"/>
          </a:xfrm>
          <a:prstGeom prst="roundRect">
            <a:avLst>
              <a:gd name="adj" fmla="val 3137"/>
            </a:avLst>
          </a:prstGeom>
          <a:solidFill>
            <a:srgbClr val="313C93"/>
          </a:solidFill>
          <a:ln/>
          <a:effectLst>
            <a:outerShdw blurRad="76200" dist="25400" dir="5400000" algn="bl" rotWithShape="0">
              <a:srgbClr val="999999">
                <a:alpha val="18000"/>
              </a:srgbClr>
            </a:outerShdw>
          </a:effectLst>
        </p:spPr>
      </p:sp>
      <p:sp>
        <p:nvSpPr>
          <p:cNvPr id="16" name="Text 14"/>
          <p:cNvSpPr/>
          <p:nvPr/>
        </p:nvSpPr>
        <p:spPr>
          <a:xfrm>
            <a:off x="8293608" y="1874520"/>
            <a:ext cx="318211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CADETE</a:t>
            </a:r>
            <a:endParaRPr lang="en-US" sz="1900" dirty="0"/>
          </a:p>
        </p:txBody>
      </p:sp>
      <p:sp>
        <p:nvSpPr>
          <p:cNvPr id="17" name="Text 15"/>
          <p:cNvSpPr/>
          <p:nvPr/>
        </p:nvSpPr>
        <p:spPr>
          <a:xfrm>
            <a:off x="8293608" y="2606040"/>
            <a:ext cx="318211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C621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2011 – 2012</a:t>
            </a:r>
            <a:endParaRPr lang="en-US" sz="2200" dirty="0"/>
          </a:p>
        </p:txBody>
      </p:sp>
      <p:sp>
        <p:nvSpPr>
          <p:cNvPr id="18" name="Text 16"/>
          <p:cNvSpPr/>
          <p:nvPr/>
        </p:nvSpPr>
        <p:spPr>
          <a:xfrm>
            <a:off x="8293608" y="3246120"/>
            <a:ext cx="3182112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457200" y="4114800"/>
            <a:ext cx="3639312" cy="2331720"/>
          </a:xfrm>
          <a:prstGeom prst="roundRect">
            <a:avLst>
              <a:gd name="adj" fmla="val 3137"/>
            </a:avLst>
          </a:prstGeom>
          <a:solidFill>
            <a:srgbClr val="F5F6FA"/>
          </a:solidFill>
          <a:ln/>
          <a:effectLst>
            <a:outerShdw blurRad="76200" dist="25400" dir="5400000" algn="bl" rotWithShape="0">
              <a:srgbClr val="999999">
                <a:alpha val="18000"/>
              </a:srgbClr>
            </a:outerShdw>
          </a:effectLst>
        </p:spPr>
      </p:sp>
      <p:sp>
        <p:nvSpPr>
          <p:cNvPr id="20" name="Text 18"/>
          <p:cNvSpPr/>
          <p:nvPr/>
        </p:nvSpPr>
        <p:spPr>
          <a:xfrm>
            <a:off x="685800" y="4434840"/>
            <a:ext cx="318211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313C9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INFANTIL</a:t>
            </a:r>
            <a:endParaRPr lang="en-US" sz="1900" dirty="0"/>
          </a:p>
        </p:txBody>
      </p:sp>
      <p:sp>
        <p:nvSpPr>
          <p:cNvPr id="21" name="Text 19"/>
          <p:cNvSpPr/>
          <p:nvPr/>
        </p:nvSpPr>
        <p:spPr>
          <a:xfrm>
            <a:off x="685800" y="5166360"/>
            <a:ext cx="318211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C621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2013 – 2014</a:t>
            </a:r>
            <a:endParaRPr lang="en-US" sz="2200" dirty="0"/>
          </a:p>
        </p:txBody>
      </p:sp>
      <p:sp>
        <p:nvSpPr>
          <p:cNvPr id="22" name="Text 20"/>
          <p:cNvSpPr/>
          <p:nvPr/>
        </p:nvSpPr>
        <p:spPr>
          <a:xfrm>
            <a:off x="685800" y="5806440"/>
            <a:ext cx="3182112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5C66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categoría escolar</a:t>
            </a:r>
            <a:endParaRPr lang="en-US" sz="1100" dirty="0"/>
          </a:p>
        </p:txBody>
      </p:sp>
      <p:sp>
        <p:nvSpPr>
          <p:cNvPr id="23" name="Shape 21"/>
          <p:cNvSpPr/>
          <p:nvPr/>
        </p:nvSpPr>
        <p:spPr>
          <a:xfrm>
            <a:off x="4261104" y="4114800"/>
            <a:ext cx="3639312" cy="2331720"/>
          </a:xfrm>
          <a:prstGeom prst="roundRect">
            <a:avLst>
              <a:gd name="adj" fmla="val 3137"/>
            </a:avLst>
          </a:prstGeom>
          <a:solidFill>
            <a:srgbClr val="F5F6FA"/>
          </a:solidFill>
          <a:ln/>
          <a:effectLst>
            <a:outerShdw blurRad="76200" dist="25400" dir="5400000" algn="bl" rotWithShape="0">
              <a:srgbClr val="999999">
                <a:alpha val="18000"/>
              </a:srgbClr>
            </a:outerShdw>
          </a:effectLst>
        </p:spPr>
      </p:sp>
      <p:sp>
        <p:nvSpPr>
          <p:cNvPr id="24" name="Text 22"/>
          <p:cNvSpPr/>
          <p:nvPr/>
        </p:nvSpPr>
        <p:spPr>
          <a:xfrm>
            <a:off x="4489704" y="4434840"/>
            <a:ext cx="318211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313C9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ALEVÍN</a:t>
            </a:r>
            <a:endParaRPr lang="en-US" sz="1900" dirty="0"/>
          </a:p>
        </p:txBody>
      </p:sp>
      <p:sp>
        <p:nvSpPr>
          <p:cNvPr id="25" name="Text 23"/>
          <p:cNvSpPr/>
          <p:nvPr/>
        </p:nvSpPr>
        <p:spPr>
          <a:xfrm>
            <a:off x="4489704" y="5166360"/>
            <a:ext cx="318211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C621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2015 – 2016</a:t>
            </a:r>
            <a:endParaRPr lang="en-US" sz="2200" dirty="0"/>
          </a:p>
        </p:txBody>
      </p:sp>
      <p:sp>
        <p:nvSpPr>
          <p:cNvPr id="26" name="Text 24"/>
          <p:cNvSpPr/>
          <p:nvPr/>
        </p:nvSpPr>
        <p:spPr>
          <a:xfrm>
            <a:off x="4489704" y="5806440"/>
            <a:ext cx="3182112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5C66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categoría escolar</a:t>
            </a:r>
            <a:endParaRPr lang="en-US" sz="1100" dirty="0"/>
          </a:p>
        </p:txBody>
      </p:sp>
      <p:sp>
        <p:nvSpPr>
          <p:cNvPr id="27" name="Shape 25"/>
          <p:cNvSpPr/>
          <p:nvPr/>
        </p:nvSpPr>
        <p:spPr>
          <a:xfrm>
            <a:off x="8065008" y="4114800"/>
            <a:ext cx="3639312" cy="2331720"/>
          </a:xfrm>
          <a:prstGeom prst="roundRect">
            <a:avLst>
              <a:gd name="adj" fmla="val 3137"/>
            </a:avLst>
          </a:prstGeom>
          <a:solidFill>
            <a:srgbClr val="F5F6FA"/>
          </a:solidFill>
          <a:ln/>
          <a:effectLst>
            <a:outerShdw blurRad="76200" dist="25400" dir="5400000" algn="bl" rotWithShape="0">
              <a:srgbClr val="999999">
                <a:alpha val="18000"/>
              </a:srgbClr>
            </a:outerShdw>
          </a:effectLst>
        </p:spPr>
      </p:sp>
      <p:sp>
        <p:nvSpPr>
          <p:cNvPr id="28" name="Text 26"/>
          <p:cNvSpPr/>
          <p:nvPr/>
        </p:nvSpPr>
        <p:spPr>
          <a:xfrm>
            <a:off x="8293608" y="4434840"/>
            <a:ext cx="318211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313C9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BENJAMÍN</a:t>
            </a:r>
            <a:endParaRPr lang="en-US" sz="1900" dirty="0"/>
          </a:p>
        </p:txBody>
      </p:sp>
      <p:sp>
        <p:nvSpPr>
          <p:cNvPr id="29" name="Text 27"/>
          <p:cNvSpPr/>
          <p:nvPr/>
        </p:nvSpPr>
        <p:spPr>
          <a:xfrm>
            <a:off x="8293608" y="5166360"/>
            <a:ext cx="318211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C621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2017 – 2018</a:t>
            </a:r>
            <a:endParaRPr lang="en-US" sz="2200" dirty="0"/>
          </a:p>
        </p:txBody>
      </p:sp>
      <p:sp>
        <p:nvSpPr>
          <p:cNvPr id="30" name="Text 28"/>
          <p:cNvSpPr/>
          <p:nvPr/>
        </p:nvSpPr>
        <p:spPr>
          <a:xfrm>
            <a:off x="8293608" y="5806440"/>
            <a:ext cx="3182112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5C66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categoría escolar</a:t>
            </a:r>
            <a:endParaRPr lang="en-US" sz="1100" dirty="0"/>
          </a:p>
        </p:txBody>
      </p:sp>
      <p:sp>
        <p:nvSpPr>
          <p:cNvPr id="950" name="Footer Band"/>
          <p:cNvSpPr/>
          <p:nvPr/>
        </p:nvSpPr>
        <p:spPr>
          <a:xfrm>
            <a:off x="0" y="6473952"/>
            <a:ext cx="12192000" cy="384048"/>
          </a:xfrm>
          <a:prstGeom prst="rect">
            <a:avLst/>
          </a:prstGeom>
          <a:solidFill>
            <a:srgbClr val="E8E9F2"/>
          </a:solidFill>
          <a:ln/>
        </p:spPr>
      </p:sp>
      <p:pic>
        <p:nvPicPr>
          <p:cNvPr id="951" name="Logo FVH Footer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760" y="6550976"/>
            <a:ext cx="1120235" cy="230000"/>
          </a:xfrm>
          <a:prstGeom prst="rect">
            <a:avLst/>
          </a:prstGeom>
        </p:spPr>
      </p:pic>
      <p:sp>
        <p:nvSpPr>
          <p:cNvPr id="952" name="Footer Text"/>
          <p:cNvSpPr/>
          <p:nvPr/>
        </p:nvSpPr>
        <p:spPr>
          <a:xfrm>
            <a:off x="1668875" y="6528816"/>
            <a:ext cx="960872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1B22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CIRCULAR Nº1 · TEMPORADA 2026/27  ·  FEDERACIÓN VASCA DE HOCKEY</a:t>
            </a:r>
            <a:endParaRPr lang="en-US" sz="900" dirty="0"/>
          </a:p>
        </p:txBody>
      </p:sp>
      <p:sp>
        <p:nvSpPr>
          <p:cNvPr id="953" name="Page Number"/>
          <p:cNvSpPr/>
          <p:nvPr/>
        </p:nvSpPr>
        <p:spPr>
          <a:xfrm>
            <a:off x="11369040" y="6528816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1B22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09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411480"/>
            <a:ext cx="566928" cy="566928"/>
          </a:xfrm>
          <a:prstGeom prst="ellipse">
            <a:avLst/>
          </a:prstGeom>
          <a:solidFill>
            <a:srgbClr val="313C93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411480"/>
            <a:ext cx="566928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8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1188720" y="347472"/>
            <a:ext cx="105156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B226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Derechos de inscripción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1188720" y="786384"/>
            <a:ext cx="105156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5C66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Estructura de costes: Federación Vasca + Federación Territorial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457200" y="1170432"/>
            <a:ext cx="11274552" cy="0"/>
          </a:xfrm>
          <a:prstGeom prst="line">
            <a:avLst/>
          </a:prstGeom>
          <a:noFill/>
          <a:ln w="19050">
            <a:solidFill>
              <a:srgbClr val="F5F6FA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457200" y="1508760"/>
            <a:ext cx="4206240" cy="2743200"/>
          </a:xfrm>
          <a:prstGeom prst="roundRect">
            <a:avLst>
              <a:gd name="adj" fmla="val 2667"/>
            </a:avLst>
          </a:prstGeom>
          <a:solidFill>
            <a:srgbClr val="313C93"/>
          </a:solidFill>
          <a:ln/>
          <a:effectLst>
            <a:outerShdw blurRad="76200" dist="25400" dir="5400000" algn="bl" rotWithShape="0">
              <a:srgbClr val="999999">
                <a:alpha val="18000"/>
              </a:srgbClr>
            </a:outerShdw>
          </a:effectLst>
        </p:spPr>
      </p:sp>
      <p:sp>
        <p:nvSpPr>
          <p:cNvPr id="8" name="Text 6"/>
          <p:cNvSpPr/>
          <p:nvPr/>
        </p:nvSpPr>
        <p:spPr>
          <a:xfrm>
            <a:off x="777240" y="1737360"/>
            <a:ext cx="3657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b="1" kern="0" spc="100" dirty="0">
                <a:solidFill>
                  <a:srgbClr val="8B93C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INSCRIPCIÓN DE CLUB (F.V.H.)</a:t>
            </a:r>
            <a:endParaRPr lang="en-US" sz="1250" dirty="0"/>
          </a:p>
        </p:txBody>
      </p:sp>
      <p:sp>
        <p:nvSpPr>
          <p:cNvPr id="9" name="Text 7"/>
          <p:cNvSpPr/>
          <p:nvPr/>
        </p:nvSpPr>
        <p:spPr>
          <a:xfrm>
            <a:off x="777240" y="2148840"/>
            <a:ext cx="36576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187,36 €</a:t>
            </a:r>
            <a:endParaRPr lang="en-US" sz="4400" dirty="0"/>
          </a:p>
        </p:txBody>
      </p:sp>
      <p:sp>
        <p:nvSpPr>
          <p:cNvPr id="10" name="Text 8"/>
          <p:cNvSpPr/>
          <p:nvPr/>
        </p:nvSpPr>
        <p:spPr>
          <a:xfrm>
            <a:off x="777240" y="3063240"/>
            <a:ext cx="3657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E5E7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Fed. Vasca: 121,79 €  +  Fed. Territorial: 65,58 €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777240" y="3703320"/>
            <a:ext cx="3657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C7CC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Cuota anual por club afiliado.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4892040" y="1508760"/>
            <a:ext cx="6839712" cy="2743200"/>
          </a:xfrm>
          <a:prstGeom prst="roundRect">
            <a:avLst>
              <a:gd name="adj" fmla="val 2667"/>
            </a:avLst>
          </a:prstGeom>
          <a:solidFill>
            <a:srgbClr val="F5F6FA"/>
          </a:solidFill>
          <a:ln/>
          <a:effectLst>
            <a:outerShdw blurRad="76200" dist="25400" dir="5400000" algn="bl" rotWithShape="0">
              <a:srgbClr val="999999">
                <a:alpha val="18000"/>
              </a:srgbClr>
            </a:outerShdw>
          </a:effectLst>
        </p:spPr>
      </p:sp>
      <p:sp>
        <p:nvSpPr>
          <p:cNvPr id="13" name="Text 11"/>
          <p:cNvSpPr/>
          <p:nvPr/>
        </p:nvSpPr>
        <p:spPr>
          <a:xfrm>
            <a:off x="5212080" y="1691640"/>
            <a:ext cx="6217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313C9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Cómo se compone cada tasa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5212080" y="2203704"/>
            <a:ext cx="91440" cy="91440"/>
          </a:xfrm>
          <a:prstGeom prst="ellipse">
            <a:avLst/>
          </a:prstGeom>
          <a:solidFill>
            <a:srgbClr val="C62128"/>
          </a:solidFill>
          <a:ln/>
        </p:spPr>
      </p:sp>
      <p:sp>
        <p:nvSpPr>
          <p:cNvPr id="15" name="Text 13"/>
          <p:cNvSpPr/>
          <p:nvPr/>
        </p:nvSpPr>
        <p:spPr>
          <a:xfrm>
            <a:off x="5440680" y="2039112"/>
            <a:ext cx="6035040" cy="685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1200" dirty="0">
                <a:solidFill>
                  <a:srgbClr val="1B22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Cada derecho de inscripción (club, equipo o deportista) se reparte entre la Federación Vasca y la Federación Territorial correspondiente.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5212080" y="2916936"/>
            <a:ext cx="91440" cy="91440"/>
          </a:xfrm>
          <a:prstGeom prst="ellipse">
            <a:avLst/>
          </a:prstGeom>
          <a:solidFill>
            <a:srgbClr val="C62128"/>
          </a:solidFill>
          <a:ln/>
        </p:spPr>
      </p:sp>
      <p:sp>
        <p:nvSpPr>
          <p:cNvPr id="17" name="Text 15"/>
          <p:cNvSpPr/>
          <p:nvPr/>
        </p:nvSpPr>
        <p:spPr>
          <a:xfrm>
            <a:off x="5440680" y="2752344"/>
            <a:ext cx="6035040" cy="685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1200" dirty="0">
                <a:solidFill>
                  <a:srgbClr val="1B22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Desde la Asamblea General Ordinaria del 28/06/2020, se añaden 3 € por licencia, facturados aparte por la F.V.H. junto con la factura de licencias y mutualidad.</a:t>
            </a:r>
            <a:endParaRPr lang="en-US" sz="1200" dirty="0"/>
          </a:p>
        </p:txBody>
      </p:sp>
      <p:sp>
        <p:nvSpPr>
          <p:cNvPr id="18" name="Shape 16"/>
          <p:cNvSpPr/>
          <p:nvPr/>
        </p:nvSpPr>
        <p:spPr>
          <a:xfrm>
            <a:off x="5212080" y="3630168"/>
            <a:ext cx="91440" cy="91440"/>
          </a:xfrm>
          <a:prstGeom prst="ellipse">
            <a:avLst/>
          </a:prstGeom>
          <a:solidFill>
            <a:srgbClr val="C62128"/>
          </a:solidFill>
          <a:ln/>
        </p:spPr>
      </p:sp>
      <p:sp>
        <p:nvSpPr>
          <p:cNvPr id="19" name="Text 17"/>
          <p:cNvSpPr/>
          <p:nvPr/>
        </p:nvSpPr>
        <p:spPr>
          <a:xfrm>
            <a:off x="5440680" y="3465576"/>
            <a:ext cx="6035040" cy="685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1200" dirty="0">
                <a:solidFill>
                  <a:srgbClr val="1B22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Las tasas varían según deporte (Hockey Hierba / Hockey Sala), categoría y tipo de inscripción (equipo o jugador/a).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457200" y="4434840"/>
            <a:ext cx="5486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313C9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Consulta detallada de tarifas por categoría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457200" y="475488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5C66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 tablas completas de Hockey Hierba y Hockey Sala en las siguientes páginas.</a:t>
            </a:r>
            <a:endParaRPr lang="en-US" sz="1200" dirty="0"/>
          </a:p>
        </p:txBody>
      </p:sp>
      <p:sp>
        <p:nvSpPr>
          <p:cNvPr id="950" name="Footer Band"/>
          <p:cNvSpPr/>
          <p:nvPr/>
        </p:nvSpPr>
        <p:spPr>
          <a:xfrm>
            <a:off x="0" y="6473952"/>
            <a:ext cx="12192000" cy="384048"/>
          </a:xfrm>
          <a:prstGeom prst="rect">
            <a:avLst/>
          </a:prstGeom>
          <a:solidFill>
            <a:srgbClr val="E8E9F2"/>
          </a:solidFill>
          <a:ln/>
        </p:spPr>
      </p:sp>
      <p:pic>
        <p:nvPicPr>
          <p:cNvPr id="951" name="Logo FVH Footer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760" y="6550976"/>
            <a:ext cx="1120235" cy="230000"/>
          </a:xfrm>
          <a:prstGeom prst="rect">
            <a:avLst/>
          </a:prstGeom>
        </p:spPr>
      </p:pic>
      <p:sp>
        <p:nvSpPr>
          <p:cNvPr id="952" name="Footer Text"/>
          <p:cNvSpPr/>
          <p:nvPr/>
        </p:nvSpPr>
        <p:spPr>
          <a:xfrm>
            <a:off x="1668875" y="6528816"/>
            <a:ext cx="960872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1B22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CIRCULAR Nº1 · TEMPORADA 2026/27  ·  FEDERACIÓN VASCA DE HOCKEY</a:t>
            </a:r>
            <a:endParaRPr lang="en-US" sz="900" dirty="0"/>
          </a:p>
        </p:txBody>
      </p:sp>
      <p:sp>
        <p:nvSpPr>
          <p:cNvPr id="953" name="Page Number"/>
          <p:cNvSpPr/>
          <p:nvPr/>
        </p:nvSpPr>
        <p:spPr>
          <a:xfrm>
            <a:off x="11369040" y="6528816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1B22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411480"/>
            <a:ext cx="566928" cy="566928"/>
          </a:xfrm>
          <a:prstGeom prst="ellipse">
            <a:avLst/>
          </a:prstGeom>
          <a:solidFill>
            <a:srgbClr val="313C93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411480"/>
            <a:ext cx="566928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8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1188720" y="347472"/>
            <a:ext cx="105156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B226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Tasas — Hockey Hierba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1188720" y="786384"/>
            <a:ext cx="105156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5C66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Importes por equipo (Fed. Vasca / Fed. Territorial) y por jugador/a (total)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457200" y="1170432"/>
            <a:ext cx="11274552" cy="0"/>
          </a:xfrm>
          <a:prstGeom prst="line">
            <a:avLst/>
          </a:prstGeom>
          <a:noFill/>
          <a:ln w="19050">
            <a:solidFill>
              <a:srgbClr val="F5F6FA"/>
            </a:solidFill>
            <a:prstDash val="solid"/>
          </a:ln>
        </p:spPr>
      </p:sp>
      <p:graphicFrame>
        <p:nvGraphicFramePr>
          <p:cNvPr id="1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579011935"/>
              </p:ext>
            </p:extLst>
          </p:nvPr>
        </p:nvGraphicFramePr>
        <p:xfrm>
          <a:off x="457200" y="1508760"/>
          <a:ext cx="7863841" cy="2926080"/>
        </p:xfrm>
        <a:graphic>
          <a:graphicData uri="http://schemas.openxmlformats.org/drawingml/2006/table">
            <a:tbl>
              <a:tblPr/>
              <a:tblGrid>
                <a:gridCol w="2201875"/>
                <a:gridCol w="1336853"/>
                <a:gridCol w="1336853"/>
                <a:gridCol w="1494130"/>
                <a:gridCol w="1494130"/>
              </a:tblGrid>
              <a:tr h="29260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Categoría</a:t>
                      </a:r>
                      <a:endParaRPr lang="en-US" sz="1100" dirty="0"/>
                    </a:p>
                  </a:txBody>
                  <a:tcPr>
                    <a:lnL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13C93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Equipo — F.V.</a:t>
                      </a:r>
                      <a:endParaRPr lang="en-US" sz="1100" dirty="0"/>
                    </a:p>
                  </a:txBody>
                  <a:tcPr>
                    <a:lnL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13C93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Equipo — F.T.</a:t>
                      </a:r>
                      <a:endParaRPr lang="en-US" sz="1100" dirty="0"/>
                    </a:p>
                  </a:txBody>
                  <a:tcPr>
                    <a:lnL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13C93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Equipo — TOTAL</a:t>
                      </a:r>
                      <a:endParaRPr lang="en-US" sz="1100" dirty="0"/>
                    </a:p>
                  </a:txBody>
                  <a:tcPr>
                    <a:lnL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13C93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Jugador/a — TOTAL</a:t>
                      </a:r>
                      <a:endParaRPr lang="en-US" sz="1100" dirty="0"/>
                    </a:p>
                  </a:txBody>
                  <a:tcPr>
                    <a:lnL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13C93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b="1" dirty="0">
                          <a:solidFill>
                            <a:srgbClr val="1B2260"/>
                          </a:solidFill>
                        </a:rPr>
                        <a:t>División de Honor M/F</a:t>
                      </a:r>
                      <a:endParaRPr lang="en-US" sz="1100" dirty="0"/>
                    </a:p>
                  </a:txBody>
                  <a:tcPr>
                    <a:lnL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100" dirty="0">
                          <a:solidFill>
                            <a:srgbClr val="1B2260"/>
                          </a:solidFill>
                        </a:rPr>
                        <a:t>174,15 €</a:t>
                      </a:r>
                      <a:endParaRPr lang="en-US" sz="1100" dirty="0"/>
                    </a:p>
                  </a:txBody>
                  <a:tcPr>
                    <a:lnL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100" dirty="0">
                          <a:solidFill>
                            <a:srgbClr val="1B2260"/>
                          </a:solidFill>
                        </a:rPr>
                        <a:t>93,77 €</a:t>
                      </a:r>
                      <a:endParaRPr lang="en-US" sz="1100" dirty="0"/>
                    </a:p>
                  </a:txBody>
                  <a:tcPr>
                    <a:lnL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100" b="1" dirty="0">
                          <a:solidFill>
                            <a:srgbClr val="313C93"/>
                          </a:solidFill>
                        </a:rPr>
                        <a:t>267,93 €</a:t>
                      </a:r>
                      <a:endParaRPr lang="en-US" sz="1100" dirty="0"/>
                    </a:p>
                  </a:txBody>
                  <a:tcPr>
                    <a:lnL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100" b="1" dirty="0">
                          <a:solidFill>
                            <a:srgbClr val="313C93"/>
                          </a:solidFill>
                        </a:rPr>
                        <a:t>30,92 €</a:t>
                      </a:r>
                      <a:endParaRPr lang="en-US" sz="1100" dirty="0"/>
                    </a:p>
                  </a:txBody>
                  <a:tcPr>
                    <a:lnL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b="1" dirty="0">
                          <a:solidFill>
                            <a:srgbClr val="1B2260"/>
                          </a:solidFill>
                        </a:rPr>
                        <a:t>1ª División M/F</a:t>
                      </a:r>
                      <a:endParaRPr lang="en-US" sz="1100" dirty="0"/>
                    </a:p>
                  </a:txBody>
                  <a:tcPr>
                    <a:lnL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6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100" dirty="0">
                          <a:solidFill>
                            <a:srgbClr val="1B2260"/>
                          </a:solidFill>
                        </a:rPr>
                        <a:t>166,45 €</a:t>
                      </a:r>
                      <a:endParaRPr lang="en-US" sz="1100" dirty="0"/>
                    </a:p>
                  </a:txBody>
                  <a:tcPr>
                    <a:lnL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6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100" dirty="0">
                          <a:solidFill>
                            <a:srgbClr val="1B2260"/>
                          </a:solidFill>
                        </a:rPr>
                        <a:t>89,63 €</a:t>
                      </a:r>
                      <a:endParaRPr lang="en-US" sz="1100" dirty="0"/>
                    </a:p>
                  </a:txBody>
                  <a:tcPr>
                    <a:lnL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6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100" b="1" dirty="0">
                          <a:solidFill>
                            <a:srgbClr val="313C93"/>
                          </a:solidFill>
                        </a:rPr>
                        <a:t>256,07 €</a:t>
                      </a:r>
                      <a:endParaRPr lang="en-US" sz="1100" dirty="0"/>
                    </a:p>
                  </a:txBody>
                  <a:tcPr>
                    <a:lnL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6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100" b="1" dirty="0">
                          <a:solidFill>
                            <a:srgbClr val="313C93"/>
                          </a:solidFill>
                        </a:rPr>
                        <a:t>88,18 €</a:t>
                      </a:r>
                      <a:endParaRPr lang="en-US" sz="1100" dirty="0"/>
                    </a:p>
                  </a:txBody>
                  <a:tcPr>
                    <a:lnL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6FA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b="1" dirty="0">
                          <a:solidFill>
                            <a:srgbClr val="1B2260"/>
                          </a:solidFill>
                        </a:rPr>
                        <a:t>2ª División M/F</a:t>
                      </a:r>
                      <a:endParaRPr lang="en-US" sz="1100" dirty="0"/>
                    </a:p>
                  </a:txBody>
                  <a:tcPr>
                    <a:lnL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100" dirty="0">
                          <a:solidFill>
                            <a:srgbClr val="1B2260"/>
                          </a:solidFill>
                        </a:rPr>
                        <a:t>133,96 €</a:t>
                      </a:r>
                      <a:endParaRPr lang="en-US" sz="1100" dirty="0"/>
                    </a:p>
                  </a:txBody>
                  <a:tcPr>
                    <a:lnL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100" dirty="0">
                          <a:solidFill>
                            <a:srgbClr val="1B2260"/>
                          </a:solidFill>
                        </a:rPr>
                        <a:t>72,13 €</a:t>
                      </a:r>
                      <a:endParaRPr lang="en-US" sz="1100" dirty="0"/>
                    </a:p>
                  </a:txBody>
                  <a:tcPr>
                    <a:lnL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100" b="1" dirty="0">
                          <a:solidFill>
                            <a:srgbClr val="313C93"/>
                          </a:solidFill>
                        </a:rPr>
                        <a:t>206,09 €</a:t>
                      </a:r>
                      <a:endParaRPr lang="en-US" sz="1100" dirty="0"/>
                    </a:p>
                  </a:txBody>
                  <a:tcPr>
                    <a:lnL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100" b="1" dirty="0">
                          <a:solidFill>
                            <a:srgbClr val="313C93"/>
                          </a:solidFill>
                        </a:rPr>
                        <a:t>58,75 €</a:t>
                      </a:r>
                      <a:endParaRPr lang="en-US" sz="1100" dirty="0"/>
                    </a:p>
                  </a:txBody>
                  <a:tcPr>
                    <a:lnL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b="1" dirty="0">
                          <a:solidFill>
                            <a:srgbClr val="1B2260"/>
                          </a:solidFill>
                        </a:rPr>
                        <a:t>Juvenil M/F</a:t>
                      </a:r>
                      <a:endParaRPr lang="en-US" sz="1100" dirty="0"/>
                    </a:p>
                  </a:txBody>
                  <a:tcPr>
                    <a:lnL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6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100" dirty="0">
                          <a:solidFill>
                            <a:srgbClr val="1B2260"/>
                          </a:solidFill>
                        </a:rPr>
                        <a:t>59,65 €</a:t>
                      </a:r>
                      <a:endParaRPr lang="en-US" sz="1100" dirty="0"/>
                    </a:p>
                  </a:txBody>
                  <a:tcPr>
                    <a:lnL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6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100" dirty="0">
                          <a:solidFill>
                            <a:srgbClr val="1B2260"/>
                          </a:solidFill>
                        </a:rPr>
                        <a:t>22,12 €</a:t>
                      </a:r>
                      <a:endParaRPr lang="en-US" sz="1100" dirty="0"/>
                    </a:p>
                  </a:txBody>
                  <a:tcPr>
                    <a:lnL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6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100" b="1" dirty="0">
                          <a:solidFill>
                            <a:srgbClr val="313C93"/>
                          </a:solidFill>
                        </a:rPr>
                        <a:t>91,77 €</a:t>
                      </a:r>
                      <a:endParaRPr lang="en-US" sz="1100" dirty="0"/>
                    </a:p>
                  </a:txBody>
                  <a:tcPr>
                    <a:lnL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6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100" b="1" dirty="0">
                          <a:solidFill>
                            <a:srgbClr val="313C93"/>
                          </a:solidFill>
                        </a:rPr>
                        <a:t>16,10 €</a:t>
                      </a:r>
                      <a:endParaRPr lang="en-US" sz="1100" dirty="0"/>
                    </a:p>
                  </a:txBody>
                  <a:tcPr>
                    <a:lnL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6FA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b="1" dirty="0">
                          <a:solidFill>
                            <a:srgbClr val="1B2260"/>
                          </a:solidFill>
                        </a:rPr>
                        <a:t>Cadete M/F</a:t>
                      </a:r>
                      <a:endParaRPr lang="en-US" sz="1100" dirty="0"/>
                    </a:p>
                  </a:txBody>
                  <a:tcPr>
                    <a:lnL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100" dirty="0">
                          <a:solidFill>
                            <a:srgbClr val="1B2260"/>
                          </a:solidFill>
                        </a:rPr>
                        <a:t>49,47 €</a:t>
                      </a:r>
                      <a:endParaRPr lang="en-US" sz="1100" dirty="0"/>
                    </a:p>
                  </a:txBody>
                  <a:tcPr>
                    <a:lnL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100" dirty="0">
                          <a:solidFill>
                            <a:srgbClr val="1B2260"/>
                          </a:solidFill>
                        </a:rPr>
                        <a:t>26,64 €</a:t>
                      </a:r>
                      <a:endParaRPr lang="en-US" sz="1100" dirty="0"/>
                    </a:p>
                  </a:txBody>
                  <a:tcPr>
                    <a:lnL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100" b="1" dirty="0">
                          <a:solidFill>
                            <a:srgbClr val="313C93"/>
                          </a:solidFill>
                        </a:rPr>
                        <a:t>76,10 €</a:t>
                      </a:r>
                      <a:endParaRPr lang="en-US" sz="1100" dirty="0"/>
                    </a:p>
                  </a:txBody>
                  <a:tcPr>
                    <a:lnL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100" b="1" dirty="0">
                          <a:solidFill>
                            <a:srgbClr val="313C93"/>
                          </a:solidFill>
                        </a:rPr>
                        <a:t>15,11 €</a:t>
                      </a:r>
                      <a:endParaRPr lang="en-US" sz="1100" dirty="0"/>
                    </a:p>
                  </a:txBody>
                  <a:tcPr>
                    <a:lnL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b="1" dirty="0">
                          <a:solidFill>
                            <a:srgbClr val="1B2260"/>
                          </a:solidFill>
                        </a:rPr>
                        <a:t>Infantil M/F</a:t>
                      </a:r>
                      <a:endParaRPr lang="en-US" sz="1100" dirty="0"/>
                    </a:p>
                  </a:txBody>
                  <a:tcPr>
                    <a:lnL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6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100" dirty="0">
                          <a:solidFill>
                            <a:srgbClr val="1B2260"/>
                          </a:solidFill>
                        </a:rPr>
                        <a:t>34,62 €</a:t>
                      </a:r>
                      <a:endParaRPr lang="en-US" sz="1100" dirty="0"/>
                    </a:p>
                  </a:txBody>
                  <a:tcPr>
                    <a:lnL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6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100" dirty="0">
                          <a:solidFill>
                            <a:srgbClr val="1B2260"/>
                          </a:solidFill>
                        </a:rPr>
                        <a:t>18,64 €</a:t>
                      </a:r>
                      <a:endParaRPr lang="en-US" sz="1100" dirty="0"/>
                    </a:p>
                  </a:txBody>
                  <a:tcPr>
                    <a:lnL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6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100" b="1" dirty="0">
                          <a:solidFill>
                            <a:srgbClr val="313C93"/>
                          </a:solidFill>
                        </a:rPr>
                        <a:t>53,27 €</a:t>
                      </a:r>
                      <a:endParaRPr lang="en-US" sz="1100" dirty="0"/>
                    </a:p>
                  </a:txBody>
                  <a:tcPr>
                    <a:lnL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6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100" b="1" dirty="0">
                          <a:solidFill>
                            <a:srgbClr val="313C93"/>
                          </a:solidFill>
                        </a:rPr>
                        <a:t>7,56 €</a:t>
                      </a:r>
                      <a:endParaRPr lang="en-US" sz="1100" dirty="0"/>
                    </a:p>
                  </a:txBody>
                  <a:tcPr>
                    <a:lnL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6FA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b="1" dirty="0">
                          <a:solidFill>
                            <a:srgbClr val="1B2260"/>
                          </a:solidFill>
                        </a:rPr>
                        <a:t>Master / Papis / Mamis</a:t>
                      </a:r>
                      <a:endParaRPr lang="en-US" sz="1100" dirty="0"/>
                    </a:p>
                  </a:txBody>
                  <a:tcPr>
                    <a:lnL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100" dirty="0">
                          <a:solidFill>
                            <a:srgbClr val="1B2260"/>
                          </a:solidFill>
                        </a:rPr>
                        <a:t>38,60 €</a:t>
                      </a:r>
                      <a:endParaRPr lang="en-US" sz="1100" dirty="0"/>
                    </a:p>
                  </a:txBody>
                  <a:tcPr>
                    <a:lnL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100" dirty="0">
                          <a:solidFill>
                            <a:srgbClr val="1B2260"/>
                          </a:solidFill>
                        </a:rPr>
                        <a:t>20,79 €</a:t>
                      </a:r>
                      <a:endParaRPr lang="en-US" sz="1100" dirty="0"/>
                    </a:p>
                  </a:txBody>
                  <a:tcPr>
                    <a:lnL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100" b="1" dirty="0">
                          <a:solidFill>
                            <a:srgbClr val="313C93"/>
                          </a:solidFill>
                        </a:rPr>
                        <a:t>59,39 €</a:t>
                      </a:r>
                      <a:endParaRPr lang="en-US" sz="1100" dirty="0"/>
                    </a:p>
                  </a:txBody>
                  <a:tcPr>
                    <a:lnL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100" b="1" dirty="0">
                          <a:solidFill>
                            <a:srgbClr val="313C93"/>
                          </a:solidFill>
                        </a:rPr>
                        <a:t>39,17 €</a:t>
                      </a:r>
                      <a:endParaRPr lang="en-US" sz="1100" dirty="0"/>
                    </a:p>
                  </a:txBody>
                  <a:tcPr>
                    <a:lnL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b="1" dirty="0">
                          <a:solidFill>
                            <a:srgbClr val="1B2260"/>
                          </a:solidFill>
                        </a:rPr>
                        <a:t>Hockey PLUS</a:t>
                      </a:r>
                      <a:endParaRPr lang="en-US" sz="1100" dirty="0"/>
                    </a:p>
                  </a:txBody>
                  <a:tcPr>
                    <a:lnL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6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100" dirty="0">
                          <a:solidFill>
                            <a:srgbClr val="1B2260"/>
                          </a:solidFill>
                        </a:rPr>
                        <a:t>49,47 €</a:t>
                      </a:r>
                      <a:endParaRPr lang="en-US" sz="1100" dirty="0"/>
                    </a:p>
                  </a:txBody>
                  <a:tcPr>
                    <a:lnL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6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100" dirty="0">
                          <a:solidFill>
                            <a:srgbClr val="1B2260"/>
                          </a:solidFill>
                        </a:rPr>
                        <a:t>26,64 €</a:t>
                      </a:r>
                      <a:endParaRPr lang="en-US" sz="1100" dirty="0"/>
                    </a:p>
                  </a:txBody>
                  <a:tcPr>
                    <a:lnL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6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100" b="1" dirty="0">
                          <a:solidFill>
                            <a:srgbClr val="313C93"/>
                          </a:solidFill>
                        </a:rPr>
                        <a:t>76,10 €</a:t>
                      </a:r>
                      <a:endParaRPr lang="en-US" sz="1100" dirty="0"/>
                    </a:p>
                  </a:txBody>
                  <a:tcPr>
                    <a:lnL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6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100" b="1" dirty="0">
                          <a:solidFill>
                            <a:srgbClr val="313C93"/>
                          </a:solidFill>
                        </a:rPr>
                        <a:t>18,27 €</a:t>
                      </a:r>
                      <a:endParaRPr lang="en-US" sz="1100" dirty="0"/>
                    </a:p>
                  </a:txBody>
                  <a:tcPr>
                    <a:lnL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6FA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b="1" dirty="0">
                          <a:solidFill>
                            <a:srgbClr val="1B2260"/>
                          </a:solidFill>
                        </a:rPr>
                        <a:t>Lic. eventual (no competición)</a:t>
                      </a:r>
                      <a:endParaRPr lang="en-US" sz="1100" dirty="0"/>
                    </a:p>
                  </a:txBody>
                  <a:tcPr>
                    <a:lnL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100" dirty="0">
                          <a:solidFill>
                            <a:srgbClr val="1B2260"/>
                          </a:solidFill>
                        </a:rPr>
                        <a:t>49,47 €</a:t>
                      </a:r>
                      <a:endParaRPr lang="en-US" sz="1100" dirty="0"/>
                    </a:p>
                  </a:txBody>
                  <a:tcPr>
                    <a:lnL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100" dirty="0">
                          <a:solidFill>
                            <a:srgbClr val="1B2260"/>
                          </a:solidFill>
                        </a:rPr>
                        <a:t>26,64 €</a:t>
                      </a:r>
                      <a:endParaRPr lang="en-US" sz="1100" dirty="0"/>
                    </a:p>
                  </a:txBody>
                  <a:tcPr>
                    <a:lnL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100" b="1" dirty="0">
                          <a:solidFill>
                            <a:srgbClr val="313C93"/>
                          </a:solidFill>
                        </a:rPr>
                        <a:t>76,10 €</a:t>
                      </a:r>
                      <a:endParaRPr lang="en-US" sz="1100" dirty="0"/>
                    </a:p>
                  </a:txBody>
                  <a:tcPr>
                    <a:lnL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100" b="1" dirty="0">
                          <a:solidFill>
                            <a:srgbClr val="313C93"/>
                          </a:solidFill>
                        </a:rPr>
                        <a:t>18,27 €</a:t>
                      </a:r>
                      <a:endParaRPr lang="en-US" sz="1100" dirty="0"/>
                    </a:p>
                  </a:txBody>
                  <a:tcPr>
                    <a:lnL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" name="Shape 5"/>
          <p:cNvSpPr/>
          <p:nvPr/>
        </p:nvSpPr>
        <p:spPr>
          <a:xfrm>
            <a:off x="8549640" y="1508760"/>
            <a:ext cx="3182112" cy="3703320"/>
          </a:xfrm>
          <a:prstGeom prst="roundRect">
            <a:avLst>
              <a:gd name="adj" fmla="val 2299"/>
            </a:avLst>
          </a:prstGeom>
          <a:solidFill>
            <a:srgbClr val="F5F6FA"/>
          </a:solidFill>
          <a:ln/>
          <a:effectLst>
            <a:outerShdw blurRad="76200" dist="25400" dir="5400000" algn="bl" rotWithShape="0">
              <a:srgbClr val="999999">
                <a:alpha val="18000"/>
              </a:srgbClr>
            </a:outerShdw>
          </a:effectLst>
        </p:spPr>
      </p:sp>
      <p:sp>
        <p:nvSpPr>
          <p:cNvPr id="9" name="Text 6"/>
          <p:cNvSpPr/>
          <p:nvPr/>
        </p:nvSpPr>
        <p:spPr>
          <a:xfrm>
            <a:off x="8823960" y="1691640"/>
            <a:ext cx="26517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313C9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Personal técnico</a:t>
            </a:r>
            <a:endParaRPr lang="en-US" sz="1350" dirty="0"/>
          </a:p>
        </p:txBody>
      </p:sp>
      <p:sp>
        <p:nvSpPr>
          <p:cNvPr id="10" name="Text 7"/>
          <p:cNvSpPr/>
          <p:nvPr/>
        </p:nvSpPr>
        <p:spPr>
          <a:xfrm>
            <a:off x="8823960" y="2011680"/>
            <a:ext cx="265176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5C66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Entrenador/a, delegado/a, médico/a, fisio…</a:t>
            </a:r>
            <a:endParaRPr lang="en-US" sz="1050" dirty="0"/>
          </a:p>
        </p:txBody>
      </p:sp>
      <p:sp>
        <p:nvSpPr>
          <p:cNvPr id="11" name="Text 8"/>
          <p:cNvSpPr/>
          <p:nvPr/>
        </p:nvSpPr>
        <p:spPr>
          <a:xfrm>
            <a:off x="8823960" y="2423160"/>
            <a:ext cx="26517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313C9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30,91 €</a:t>
            </a:r>
            <a:endParaRPr lang="en-US" sz="2600" dirty="0"/>
          </a:p>
        </p:txBody>
      </p:sp>
      <p:sp>
        <p:nvSpPr>
          <p:cNvPr id="12" name="Text 9"/>
          <p:cNvSpPr/>
          <p:nvPr/>
        </p:nvSpPr>
        <p:spPr>
          <a:xfrm>
            <a:off x="8823960" y="2880360"/>
            <a:ext cx="26517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i="1" dirty="0">
                <a:solidFill>
                  <a:schemeClr val="accent5">
                    <a:lumMod val="75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81,41 € en 1ª División</a:t>
            </a:r>
            <a:endParaRPr lang="en-US" sz="14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7" name="Shape 10"/>
          <p:cNvSpPr/>
          <p:nvPr/>
        </p:nvSpPr>
        <p:spPr>
          <a:xfrm>
            <a:off x="8823960" y="3337560"/>
            <a:ext cx="2606040" cy="0"/>
          </a:xfrm>
          <a:prstGeom prst="line">
            <a:avLst/>
          </a:prstGeom>
          <a:noFill/>
          <a:ln w="12700">
            <a:solidFill>
              <a:srgbClr val="DADEF0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8823960" y="3520440"/>
            <a:ext cx="2651760" cy="1554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20000"/>
              </a:lnSpc>
              <a:buNone/>
            </a:pPr>
            <a:r>
              <a:rPr lang="en-US" sz="1050" i="1" dirty="0">
                <a:solidFill>
                  <a:srgbClr val="1B22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Todos los importes son TOTAL (Fed. Vasca + Fed. Territorial).</a:t>
            </a:r>
            <a:endParaRPr lang="en-US" sz="1050" dirty="0"/>
          </a:p>
        </p:txBody>
      </p:sp>
      <p:sp>
        <p:nvSpPr>
          <p:cNvPr id="950" name="Footer Band"/>
          <p:cNvSpPr/>
          <p:nvPr/>
        </p:nvSpPr>
        <p:spPr>
          <a:xfrm>
            <a:off x="0" y="6473952"/>
            <a:ext cx="12192000" cy="384048"/>
          </a:xfrm>
          <a:prstGeom prst="rect">
            <a:avLst/>
          </a:prstGeom>
          <a:solidFill>
            <a:srgbClr val="E8E9F2"/>
          </a:solidFill>
          <a:ln/>
        </p:spPr>
      </p:sp>
      <p:pic>
        <p:nvPicPr>
          <p:cNvPr id="951" name="Logo FVH Footer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760" y="6550976"/>
            <a:ext cx="1120235" cy="230000"/>
          </a:xfrm>
          <a:prstGeom prst="rect">
            <a:avLst/>
          </a:prstGeom>
        </p:spPr>
      </p:pic>
      <p:sp>
        <p:nvSpPr>
          <p:cNvPr id="952" name="Footer Text"/>
          <p:cNvSpPr/>
          <p:nvPr/>
        </p:nvSpPr>
        <p:spPr>
          <a:xfrm>
            <a:off x="1668875" y="6528816"/>
            <a:ext cx="960872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1B22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CIRCULAR Nº1 · TEMPORADA 2026/27  ·  FEDERACIÓN VASCA DE HOCKEY</a:t>
            </a:r>
            <a:endParaRPr lang="en-US" sz="900" dirty="0"/>
          </a:p>
        </p:txBody>
      </p:sp>
      <p:sp>
        <p:nvSpPr>
          <p:cNvPr id="953" name="Page Number"/>
          <p:cNvSpPr/>
          <p:nvPr/>
        </p:nvSpPr>
        <p:spPr>
          <a:xfrm>
            <a:off x="11369040" y="6528816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1B22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411480"/>
            <a:ext cx="566928" cy="566928"/>
          </a:xfrm>
          <a:prstGeom prst="ellipse">
            <a:avLst/>
          </a:prstGeom>
          <a:solidFill>
            <a:srgbClr val="313C93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411480"/>
            <a:ext cx="566928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8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1188720" y="347472"/>
            <a:ext cx="105156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B226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Tasas — Hockey Sala y Mutualidad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1188720" y="786384"/>
            <a:ext cx="105156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5C66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Importes por equipo/jugador y cuota anual de mutualidad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457200" y="1170432"/>
            <a:ext cx="11274552" cy="0"/>
          </a:xfrm>
          <a:prstGeom prst="line">
            <a:avLst/>
          </a:prstGeom>
          <a:noFill/>
          <a:ln w="19050">
            <a:solidFill>
              <a:srgbClr val="F5F6FA"/>
            </a:solidFill>
            <a:prstDash val="solid"/>
          </a:ln>
        </p:spPr>
      </p:sp>
      <p:graphicFrame>
        <p:nvGraphicFramePr>
          <p:cNvPr id="1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579011935"/>
              </p:ext>
            </p:extLst>
          </p:nvPr>
        </p:nvGraphicFramePr>
        <p:xfrm>
          <a:off x="457200" y="1508760"/>
          <a:ext cx="7863841" cy="2340864"/>
        </p:xfrm>
        <a:graphic>
          <a:graphicData uri="http://schemas.openxmlformats.org/drawingml/2006/table">
            <a:tbl>
              <a:tblPr/>
              <a:tblGrid>
                <a:gridCol w="2201875"/>
                <a:gridCol w="1336853"/>
                <a:gridCol w="1336853"/>
                <a:gridCol w="1494130"/>
                <a:gridCol w="1494130"/>
              </a:tblGrid>
              <a:tr h="29260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Categoría</a:t>
                      </a:r>
                      <a:endParaRPr lang="en-US" sz="1100" dirty="0"/>
                    </a:p>
                  </a:txBody>
                  <a:tcPr>
                    <a:lnL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13C93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Equipo — F.V.</a:t>
                      </a:r>
                      <a:endParaRPr lang="en-US" sz="1100" dirty="0"/>
                    </a:p>
                  </a:txBody>
                  <a:tcPr>
                    <a:lnL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13C93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Equipo — F.T.</a:t>
                      </a:r>
                      <a:endParaRPr lang="en-US" sz="1100" dirty="0"/>
                    </a:p>
                  </a:txBody>
                  <a:tcPr>
                    <a:lnL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13C93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Equipo — TOTAL</a:t>
                      </a:r>
                      <a:endParaRPr lang="en-US" sz="1100" dirty="0"/>
                    </a:p>
                  </a:txBody>
                  <a:tcPr>
                    <a:lnL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13C93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Jugador/a — TOTAL</a:t>
                      </a:r>
                      <a:endParaRPr lang="en-US" sz="1100" dirty="0"/>
                    </a:p>
                  </a:txBody>
                  <a:tcPr>
                    <a:lnL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13C93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b="1" dirty="0">
                          <a:solidFill>
                            <a:srgbClr val="1B2260"/>
                          </a:solidFill>
                        </a:rPr>
                        <a:t>1ª División M/F</a:t>
                      </a:r>
                      <a:endParaRPr lang="en-US" sz="1100" dirty="0"/>
                    </a:p>
                  </a:txBody>
                  <a:tcPr>
                    <a:lnL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100" dirty="0">
                          <a:solidFill>
                            <a:srgbClr val="1B2260"/>
                          </a:solidFill>
                        </a:rPr>
                        <a:t>92,00 €</a:t>
                      </a:r>
                      <a:endParaRPr lang="en-US" sz="1100" dirty="0"/>
                    </a:p>
                  </a:txBody>
                  <a:tcPr>
                    <a:lnL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100" dirty="0">
                          <a:solidFill>
                            <a:srgbClr val="1B2260"/>
                          </a:solidFill>
                        </a:rPr>
                        <a:t>49,54 €</a:t>
                      </a:r>
                      <a:endParaRPr lang="en-US" sz="1100" dirty="0"/>
                    </a:p>
                  </a:txBody>
                  <a:tcPr>
                    <a:lnL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100" b="1" dirty="0">
                          <a:solidFill>
                            <a:srgbClr val="313C93"/>
                          </a:solidFill>
                        </a:rPr>
                        <a:t>141,54 €</a:t>
                      </a:r>
                      <a:endParaRPr lang="en-US" sz="1100" dirty="0"/>
                    </a:p>
                  </a:txBody>
                  <a:tcPr>
                    <a:lnL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100" b="1" dirty="0">
                          <a:solidFill>
                            <a:srgbClr val="313C93"/>
                          </a:solidFill>
                        </a:rPr>
                        <a:t>17,00 €</a:t>
                      </a:r>
                      <a:endParaRPr lang="en-US" sz="1100" dirty="0"/>
                    </a:p>
                  </a:txBody>
                  <a:tcPr>
                    <a:lnL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b="1" dirty="0">
                          <a:solidFill>
                            <a:srgbClr val="1B2260"/>
                          </a:solidFill>
                        </a:rPr>
                        <a:t>2ª División M/F</a:t>
                      </a:r>
                      <a:endParaRPr lang="en-US" sz="1100" dirty="0"/>
                    </a:p>
                  </a:txBody>
                  <a:tcPr>
                    <a:lnL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6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100" dirty="0">
                          <a:solidFill>
                            <a:srgbClr val="1B2260"/>
                          </a:solidFill>
                        </a:rPr>
                        <a:t>34,81 €</a:t>
                      </a:r>
                      <a:endParaRPr lang="en-US" sz="1100" dirty="0"/>
                    </a:p>
                  </a:txBody>
                  <a:tcPr>
                    <a:lnL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6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100" dirty="0">
                          <a:solidFill>
                            <a:srgbClr val="1B2260"/>
                          </a:solidFill>
                        </a:rPr>
                        <a:t>18,74 €</a:t>
                      </a:r>
                      <a:endParaRPr lang="en-US" sz="1100" dirty="0"/>
                    </a:p>
                  </a:txBody>
                  <a:tcPr>
                    <a:lnL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6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100" b="1" dirty="0">
                          <a:solidFill>
                            <a:srgbClr val="313C93"/>
                          </a:solidFill>
                        </a:rPr>
                        <a:t>53,55 €</a:t>
                      </a:r>
                      <a:endParaRPr lang="en-US" sz="1100" dirty="0"/>
                    </a:p>
                  </a:txBody>
                  <a:tcPr>
                    <a:lnL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6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100" b="1" dirty="0">
                          <a:solidFill>
                            <a:srgbClr val="313C93"/>
                          </a:solidFill>
                        </a:rPr>
                        <a:t>9,92 €</a:t>
                      </a:r>
                      <a:endParaRPr lang="en-US" sz="1100" dirty="0"/>
                    </a:p>
                  </a:txBody>
                  <a:tcPr>
                    <a:lnL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6FA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b="1" dirty="0">
                          <a:solidFill>
                            <a:srgbClr val="1B2260"/>
                          </a:solidFill>
                        </a:rPr>
                        <a:t>Juvenil M/F</a:t>
                      </a:r>
                      <a:endParaRPr lang="en-US" sz="1100" dirty="0"/>
                    </a:p>
                  </a:txBody>
                  <a:tcPr>
                    <a:lnL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100" dirty="0">
                          <a:solidFill>
                            <a:srgbClr val="1B2260"/>
                          </a:solidFill>
                        </a:rPr>
                        <a:t>35,50 €</a:t>
                      </a:r>
                      <a:endParaRPr lang="en-US" sz="1100" dirty="0"/>
                    </a:p>
                  </a:txBody>
                  <a:tcPr>
                    <a:lnL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100" dirty="0">
                          <a:solidFill>
                            <a:srgbClr val="1B2260"/>
                          </a:solidFill>
                        </a:rPr>
                        <a:t>19,12 €</a:t>
                      </a:r>
                      <a:endParaRPr lang="en-US" sz="1100" dirty="0"/>
                    </a:p>
                  </a:txBody>
                  <a:tcPr>
                    <a:lnL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100" b="1" dirty="0">
                          <a:solidFill>
                            <a:srgbClr val="313C93"/>
                          </a:solidFill>
                        </a:rPr>
                        <a:t>54,62 €</a:t>
                      </a:r>
                      <a:endParaRPr lang="en-US" sz="1100" dirty="0"/>
                    </a:p>
                  </a:txBody>
                  <a:tcPr>
                    <a:lnL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100" b="1" dirty="0">
                          <a:solidFill>
                            <a:srgbClr val="313C93"/>
                          </a:solidFill>
                        </a:rPr>
                        <a:t>9,92 €</a:t>
                      </a:r>
                      <a:endParaRPr lang="en-US" sz="1100" dirty="0"/>
                    </a:p>
                  </a:txBody>
                  <a:tcPr>
                    <a:lnL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b="1" dirty="0">
                          <a:solidFill>
                            <a:srgbClr val="1B2260"/>
                          </a:solidFill>
                        </a:rPr>
                        <a:t>Cadete M/F</a:t>
                      </a:r>
                      <a:endParaRPr lang="en-US" sz="1100" dirty="0"/>
                    </a:p>
                  </a:txBody>
                  <a:tcPr>
                    <a:lnL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6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100" dirty="0">
                          <a:solidFill>
                            <a:srgbClr val="1B2260"/>
                          </a:solidFill>
                        </a:rPr>
                        <a:t>24,73 €</a:t>
                      </a:r>
                      <a:endParaRPr lang="en-US" sz="1100" dirty="0"/>
                    </a:p>
                  </a:txBody>
                  <a:tcPr>
                    <a:lnL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6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100" dirty="0">
                          <a:solidFill>
                            <a:srgbClr val="1B2260"/>
                          </a:solidFill>
                        </a:rPr>
                        <a:t>13,32 €</a:t>
                      </a:r>
                      <a:endParaRPr lang="en-US" sz="1100" dirty="0"/>
                    </a:p>
                  </a:txBody>
                  <a:tcPr>
                    <a:lnL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6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100" b="1" dirty="0">
                          <a:solidFill>
                            <a:srgbClr val="313C93"/>
                          </a:solidFill>
                        </a:rPr>
                        <a:t>38,05 €</a:t>
                      </a:r>
                      <a:endParaRPr lang="en-US" sz="1100" dirty="0"/>
                    </a:p>
                  </a:txBody>
                  <a:tcPr>
                    <a:lnL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6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100" b="1" dirty="0">
                          <a:solidFill>
                            <a:srgbClr val="313C93"/>
                          </a:solidFill>
                        </a:rPr>
                        <a:t>6,91 €</a:t>
                      </a:r>
                      <a:endParaRPr lang="en-US" sz="1100" dirty="0"/>
                    </a:p>
                  </a:txBody>
                  <a:tcPr>
                    <a:lnL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6FA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b="1" dirty="0">
                          <a:solidFill>
                            <a:srgbClr val="1B2260"/>
                          </a:solidFill>
                        </a:rPr>
                        <a:t>Infantil M/F</a:t>
                      </a:r>
                      <a:endParaRPr lang="en-US" sz="1100" dirty="0"/>
                    </a:p>
                  </a:txBody>
                  <a:tcPr>
                    <a:lnL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100" dirty="0">
                          <a:solidFill>
                            <a:srgbClr val="1B2260"/>
                          </a:solidFill>
                        </a:rPr>
                        <a:t>17,29 €</a:t>
                      </a:r>
                      <a:endParaRPr lang="en-US" sz="1100" dirty="0"/>
                    </a:p>
                  </a:txBody>
                  <a:tcPr>
                    <a:lnL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100" dirty="0">
                          <a:solidFill>
                            <a:srgbClr val="1B2260"/>
                          </a:solidFill>
                        </a:rPr>
                        <a:t>9,31 €</a:t>
                      </a:r>
                      <a:endParaRPr lang="en-US" sz="1100" dirty="0"/>
                    </a:p>
                  </a:txBody>
                  <a:tcPr>
                    <a:lnL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100" b="1" dirty="0">
                          <a:solidFill>
                            <a:srgbClr val="313C93"/>
                          </a:solidFill>
                        </a:rPr>
                        <a:t>26,60 €</a:t>
                      </a:r>
                      <a:endParaRPr lang="en-US" sz="1100" dirty="0"/>
                    </a:p>
                  </a:txBody>
                  <a:tcPr>
                    <a:lnL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100" b="1" dirty="0">
                          <a:solidFill>
                            <a:srgbClr val="313C93"/>
                          </a:solidFill>
                        </a:rPr>
                        <a:t>3,45 €</a:t>
                      </a:r>
                      <a:endParaRPr lang="en-US" sz="1100" dirty="0"/>
                    </a:p>
                  </a:txBody>
                  <a:tcPr>
                    <a:lnL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b="1" dirty="0">
                          <a:solidFill>
                            <a:srgbClr val="1B2260"/>
                          </a:solidFill>
                        </a:rPr>
                        <a:t>Hockey PLUS</a:t>
                      </a:r>
                      <a:endParaRPr lang="en-US" sz="1100" dirty="0"/>
                    </a:p>
                  </a:txBody>
                  <a:tcPr>
                    <a:lnL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6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100" dirty="0">
                          <a:solidFill>
                            <a:srgbClr val="1B2260"/>
                          </a:solidFill>
                        </a:rPr>
                        <a:t>24,73 €</a:t>
                      </a:r>
                      <a:endParaRPr lang="en-US" sz="1100" dirty="0"/>
                    </a:p>
                  </a:txBody>
                  <a:tcPr>
                    <a:lnL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6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100" dirty="0">
                          <a:solidFill>
                            <a:srgbClr val="1B2260"/>
                          </a:solidFill>
                        </a:rPr>
                        <a:t>13,32 €</a:t>
                      </a:r>
                      <a:endParaRPr lang="en-US" sz="1100" dirty="0"/>
                    </a:p>
                  </a:txBody>
                  <a:tcPr>
                    <a:lnL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6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100" b="1" dirty="0">
                          <a:solidFill>
                            <a:srgbClr val="313C93"/>
                          </a:solidFill>
                        </a:rPr>
                        <a:t>38,05 €</a:t>
                      </a:r>
                      <a:endParaRPr lang="en-US" sz="1100" dirty="0"/>
                    </a:p>
                  </a:txBody>
                  <a:tcPr>
                    <a:lnL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6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100" b="1" dirty="0">
                          <a:solidFill>
                            <a:srgbClr val="313C93"/>
                          </a:solidFill>
                        </a:rPr>
                        <a:t>6,91 €</a:t>
                      </a:r>
                      <a:endParaRPr lang="en-US" sz="1100" dirty="0"/>
                    </a:p>
                  </a:txBody>
                  <a:tcPr>
                    <a:lnL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6FA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b="1" dirty="0">
                          <a:solidFill>
                            <a:srgbClr val="1B2260"/>
                          </a:solidFill>
                        </a:rPr>
                        <a:t>Lic. eventual (no competición)</a:t>
                      </a:r>
                      <a:endParaRPr lang="en-US" sz="1100" dirty="0"/>
                    </a:p>
                  </a:txBody>
                  <a:tcPr>
                    <a:lnL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100" dirty="0">
                          <a:solidFill>
                            <a:srgbClr val="1B2260"/>
                          </a:solidFill>
                        </a:rPr>
                        <a:t>24,73 €</a:t>
                      </a:r>
                      <a:endParaRPr lang="en-US" sz="1100" dirty="0"/>
                    </a:p>
                  </a:txBody>
                  <a:tcPr>
                    <a:lnL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100" dirty="0">
                          <a:solidFill>
                            <a:srgbClr val="1B2260"/>
                          </a:solidFill>
                        </a:rPr>
                        <a:t>13,32 €</a:t>
                      </a:r>
                      <a:endParaRPr lang="en-US" sz="1100" dirty="0"/>
                    </a:p>
                  </a:txBody>
                  <a:tcPr>
                    <a:lnL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100" b="1" dirty="0">
                          <a:solidFill>
                            <a:srgbClr val="313C93"/>
                          </a:solidFill>
                        </a:rPr>
                        <a:t>38,05 €</a:t>
                      </a:r>
                      <a:endParaRPr lang="en-US" sz="1100" dirty="0"/>
                    </a:p>
                  </a:txBody>
                  <a:tcPr>
                    <a:lnL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100" b="1" dirty="0">
                          <a:solidFill>
                            <a:srgbClr val="313C93"/>
                          </a:solidFill>
                        </a:rPr>
                        <a:t>6,91 €</a:t>
                      </a:r>
                      <a:endParaRPr lang="en-US" sz="1100" dirty="0"/>
                    </a:p>
                  </a:txBody>
                  <a:tcPr>
                    <a:lnL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" name="Text 5"/>
          <p:cNvSpPr/>
          <p:nvPr/>
        </p:nvSpPr>
        <p:spPr>
          <a:xfrm>
            <a:off x="457200" y="4160520"/>
            <a:ext cx="78638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5C66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Personal técnico (entr./deleg./médico/fisio): 15,63 € total</a:t>
            </a:r>
            <a:endParaRPr lang="en-US" sz="1100" dirty="0"/>
          </a:p>
        </p:txBody>
      </p:sp>
      <p:sp>
        <p:nvSpPr>
          <p:cNvPr id="9" name="Shape 6"/>
          <p:cNvSpPr/>
          <p:nvPr/>
        </p:nvSpPr>
        <p:spPr>
          <a:xfrm>
            <a:off x="8549640" y="1508760"/>
            <a:ext cx="3182112" cy="3703320"/>
          </a:xfrm>
          <a:prstGeom prst="roundRect">
            <a:avLst>
              <a:gd name="adj" fmla="val 2299"/>
            </a:avLst>
          </a:prstGeom>
          <a:solidFill>
            <a:srgbClr val="313C93"/>
          </a:solidFill>
          <a:ln/>
          <a:effectLst>
            <a:outerShdw blurRad="76200" dist="25400" dir="5400000" algn="bl" rotWithShape="0">
              <a:srgbClr val="999999">
                <a:alpha val="18000"/>
              </a:srgbClr>
            </a:outerShdw>
          </a:effectLst>
        </p:spPr>
      </p:sp>
      <p:sp>
        <p:nvSpPr>
          <p:cNvPr id="10" name="Text 7"/>
          <p:cNvSpPr/>
          <p:nvPr/>
        </p:nvSpPr>
        <p:spPr>
          <a:xfrm>
            <a:off x="8823960" y="1691640"/>
            <a:ext cx="26517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b="1" kern="0" spc="150" dirty="0">
                <a:solidFill>
                  <a:srgbClr val="8B93C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MUTUALIDAD</a:t>
            </a:r>
            <a:endParaRPr lang="en-US" sz="1250" dirty="0"/>
          </a:p>
        </p:txBody>
      </p:sp>
      <p:sp>
        <p:nvSpPr>
          <p:cNvPr id="11" name="Text 8"/>
          <p:cNvSpPr/>
          <p:nvPr/>
        </p:nvSpPr>
        <p:spPr>
          <a:xfrm>
            <a:off x="8823960" y="1965960"/>
            <a:ext cx="2651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i="1" dirty="0">
                <a:solidFill>
                  <a:srgbClr val="C7CC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Generali Seguros</a:t>
            </a:r>
            <a:endParaRPr lang="en-US" sz="1050" dirty="0"/>
          </a:p>
        </p:txBody>
      </p:sp>
      <p:sp>
        <p:nvSpPr>
          <p:cNvPr id="12" name="Text 9"/>
          <p:cNvSpPr/>
          <p:nvPr/>
        </p:nvSpPr>
        <p:spPr>
          <a:xfrm>
            <a:off x="8823960" y="2377440"/>
            <a:ext cx="173736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E5E7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≥ 16 años</a:t>
            </a:r>
            <a:endParaRPr lang="en-US" sz="1100" dirty="0"/>
          </a:p>
        </p:txBody>
      </p:sp>
      <p:sp>
        <p:nvSpPr>
          <p:cNvPr id="13" name="Text 10"/>
          <p:cNvSpPr/>
          <p:nvPr/>
        </p:nvSpPr>
        <p:spPr>
          <a:xfrm>
            <a:off x="10469880" y="2377440"/>
            <a:ext cx="105156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50 €</a:t>
            </a:r>
            <a:endParaRPr lang="en-US" sz="1200" dirty="0"/>
          </a:p>
        </p:txBody>
      </p:sp>
      <p:sp>
        <p:nvSpPr>
          <p:cNvPr id="7" name="Text 11"/>
          <p:cNvSpPr/>
          <p:nvPr/>
        </p:nvSpPr>
        <p:spPr>
          <a:xfrm>
            <a:off x="8823960" y="2724912"/>
            <a:ext cx="173736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E5E7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&lt; 16 años</a:t>
            </a:r>
            <a:endParaRPr lang="en-US" sz="1100" dirty="0"/>
          </a:p>
        </p:txBody>
      </p:sp>
      <p:sp>
        <p:nvSpPr>
          <p:cNvPr id="15" name="Text 12"/>
          <p:cNvSpPr/>
          <p:nvPr/>
        </p:nvSpPr>
        <p:spPr>
          <a:xfrm>
            <a:off x="10469880" y="2724912"/>
            <a:ext cx="105156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28 €</a:t>
            </a:r>
            <a:endParaRPr lang="en-US" sz="1200" dirty="0"/>
          </a:p>
        </p:txBody>
      </p:sp>
      <p:sp>
        <p:nvSpPr>
          <p:cNvPr id="16" name="Text 13"/>
          <p:cNvSpPr/>
          <p:nvPr/>
        </p:nvSpPr>
        <p:spPr>
          <a:xfrm>
            <a:off x="8823960" y="3072384"/>
            <a:ext cx="173736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E5E7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Técnicos</a:t>
            </a:r>
            <a:endParaRPr lang="en-US" sz="1100" dirty="0"/>
          </a:p>
        </p:txBody>
      </p:sp>
      <p:sp>
        <p:nvSpPr>
          <p:cNvPr id="17" name="Text 14"/>
          <p:cNvSpPr/>
          <p:nvPr/>
        </p:nvSpPr>
        <p:spPr>
          <a:xfrm>
            <a:off x="10469880" y="3072384"/>
            <a:ext cx="105156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28 €</a:t>
            </a:r>
            <a:endParaRPr lang="en-US" sz="1200" dirty="0"/>
          </a:p>
        </p:txBody>
      </p:sp>
      <p:sp>
        <p:nvSpPr>
          <p:cNvPr id="18" name="Text 15"/>
          <p:cNvSpPr/>
          <p:nvPr/>
        </p:nvSpPr>
        <p:spPr>
          <a:xfrm>
            <a:off x="8823960" y="3419856"/>
            <a:ext cx="173736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E5E7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Delegados/Árbitros/Médicos/Fisios</a:t>
            </a:r>
            <a:endParaRPr lang="en-US" sz="1100" dirty="0"/>
          </a:p>
        </p:txBody>
      </p:sp>
      <p:sp>
        <p:nvSpPr>
          <p:cNvPr id="19" name="Text 16"/>
          <p:cNvSpPr/>
          <p:nvPr/>
        </p:nvSpPr>
        <p:spPr>
          <a:xfrm>
            <a:off x="10469880" y="3419856"/>
            <a:ext cx="105156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10 €</a:t>
            </a:r>
            <a:endParaRPr lang="en-US" sz="1200" dirty="0"/>
          </a:p>
        </p:txBody>
      </p:sp>
      <p:sp>
        <p:nvSpPr>
          <p:cNvPr id="20" name="Text 17"/>
          <p:cNvSpPr/>
          <p:nvPr/>
        </p:nvSpPr>
        <p:spPr>
          <a:xfrm>
            <a:off x="8823960" y="3767328"/>
            <a:ext cx="173736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E5E7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Deportista 1 día</a:t>
            </a:r>
            <a:endParaRPr lang="en-US" sz="1100" dirty="0"/>
          </a:p>
        </p:txBody>
      </p:sp>
      <p:sp>
        <p:nvSpPr>
          <p:cNvPr id="21" name="Text 18"/>
          <p:cNvSpPr/>
          <p:nvPr/>
        </p:nvSpPr>
        <p:spPr>
          <a:xfrm>
            <a:off x="10469880" y="3767328"/>
            <a:ext cx="105156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3,33 €</a:t>
            </a:r>
            <a:endParaRPr lang="en-US" sz="1200" dirty="0"/>
          </a:p>
        </p:txBody>
      </p:sp>
      <p:sp>
        <p:nvSpPr>
          <p:cNvPr id="22" name="Text 19"/>
          <p:cNvSpPr/>
          <p:nvPr/>
        </p:nvSpPr>
        <p:spPr>
          <a:xfrm>
            <a:off x="8823960" y="4224528"/>
            <a:ext cx="265176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950" i="1" dirty="0">
                <a:solidFill>
                  <a:srgbClr val="C7CC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 una persona tiene varias licencias, abona la mutualidad una sola vez (la cuota más alta que corresponda).</a:t>
            </a:r>
            <a:endParaRPr lang="en-US" sz="950" dirty="0"/>
          </a:p>
        </p:txBody>
      </p:sp>
      <p:sp>
        <p:nvSpPr>
          <p:cNvPr id="950" name="Footer Band"/>
          <p:cNvSpPr/>
          <p:nvPr/>
        </p:nvSpPr>
        <p:spPr>
          <a:xfrm>
            <a:off x="0" y="6473952"/>
            <a:ext cx="12192000" cy="384048"/>
          </a:xfrm>
          <a:prstGeom prst="rect">
            <a:avLst/>
          </a:prstGeom>
          <a:solidFill>
            <a:srgbClr val="E8E9F2"/>
          </a:solidFill>
          <a:ln/>
        </p:spPr>
      </p:sp>
      <p:pic>
        <p:nvPicPr>
          <p:cNvPr id="951" name="Logo FVH Footer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760" y="6550976"/>
            <a:ext cx="1120235" cy="230000"/>
          </a:xfrm>
          <a:prstGeom prst="rect">
            <a:avLst/>
          </a:prstGeom>
        </p:spPr>
      </p:pic>
      <p:sp>
        <p:nvSpPr>
          <p:cNvPr id="952" name="Footer Text"/>
          <p:cNvSpPr/>
          <p:nvPr/>
        </p:nvSpPr>
        <p:spPr>
          <a:xfrm>
            <a:off x="1668875" y="6528816"/>
            <a:ext cx="960872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1B22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CIRCULAR Nº1 · TEMPORADA 2026/27  ·  FEDERACIÓN VASCA DE HOCKEY</a:t>
            </a:r>
            <a:endParaRPr lang="en-US" sz="900" dirty="0"/>
          </a:p>
        </p:txBody>
      </p:sp>
      <p:sp>
        <p:nvSpPr>
          <p:cNvPr id="953" name="Page Number"/>
          <p:cNvSpPr/>
          <p:nvPr/>
        </p:nvSpPr>
        <p:spPr>
          <a:xfrm>
            <a:off x="11369040" y="6528816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1B22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411480"/>
            <a:ext cx="566928" cy="566928"/>
          </a:xfrm>
          <a:prstGeom prst="ellipse">
            <a:avLst/>
          </a:prstGeom>
          <a:solidFill>
            <a:srgbClr val="313C93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411480"/>
            <a:ext cx="566928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9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1188720" y="347472"/>
            <a:ext cx="105156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B226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Fechas clave de inscripción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1188720" y="786384"/>
            <a:ext cx="105156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5C66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Plataforma: https://hub.misquad.es/hockey/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457200" y="1170432"/>
            <a:ext cx="11274552" cy="0"/>
          </a:xfrm>
          <a:prstGeom prst="line">
            <a:avLst/>
          </a:prstGeom>
          <a:noFill/>
          <a:ln w="19050">
            <a:solidFill>
              <a:srgbClr val="F5F6F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457200" y="1417320"/>
            <a:ext cx="5486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313C9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HOCKEY SALA</a:t>
            </a:r>
            <a:endParaRPr lang="en-US" sz="1500" dirty="0"/>
          </a:p>
        </p:txBody>
      </p:sp>
      <p:graphicFrame>
        <p:nvGraphicFramePr>
          <p:cNvPr id="1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579011935"/>
              </p:ext>
            </p:extLst>
          </p:nvPr>
        </p:nvGraphicFramePr>
        <p:xfrm>
          <a:off x="457200" y="1783080"/>
          <a:ext cx="5394960" cy="2002536"/>
        </p:xfrm>
        <a:graphic>
          <a:graphicData uri="http://schemas.openxmlformats.org/drawingml/2006/table">
            <a:tbl>
              <a:tblPr/>
              <a:tblGrid>
                <a:gridCol w="2377440"/>
                <a:gridCol w="1554480"/>
                <a:gridCol w="1463040"/>
              </a:tblGrid>
              <a:tr h="26517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</a:rPr>
                        <a:t>Categoría</a:t>
                      </a:r>
                      <a:endParaRPr lang="en-US" sz="1050" dirty="0"/>
                    </a:p>
                  </a:txBody>
                  <a:tcPr>
                    <a:lnL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13C93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</a:rPr>
                        <a:t>Equipos + mín. jugadores</a:t>
                      </a:r>
                      <a:endParaRPr lang="en-US" sz="1050" dirty="0"/>
                    </a:p>
                  </a:txBody>
                  <a:tcPr>
                    <a:lnL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13C93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</a:rPr>
                        <a:t>Límite jugadores/as</a:t>
                      </a:r>
                      <a:endParaRPr lang="en-US" sz="1050" dirty="0"/>
                    </a:p>
                  </a:txBody>
                  <a:tcPr>
                    <a:lnL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13C93"/>
                    </a:solidFill>
                  </a:tcPr>
                </a:tc>
              </a:tr>
              <a:tr h="26517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1B2260"/>
                          </a:solidFill>
                        </a:rPr>
                        <a:t>DHM / DHF / 1ª M/F</a:t>
                      </a:r>
                      <a:endParaRPr lang="en-US" sz="1050" dirty="0"/>
                    </a:p>
                  </a:txBody>
                  <a:tcPr>
                    <a:lnL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050" dirty="0">
                          <a:solidFill>
                            <a:srgbClr val="1B2260"/>
                          </a:solidFill>
                        </a:rPr>
                        <a:t>10/10/2026</a:t>
                      </a:r>
                      <a:endParaRPr lang="en-US" sz="1050" dirty="0"/>
                    </a:p>
                  </a:txBody>
                  <a:tcPr>
                    <a:lnL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050" b="1" dirty="0">
                          <a:solidFill>
                            <a:srgbClr val="313C93"/>
                          </a:solidFill>
                        </a:rPr>
                        <a:t>10/01/2027</a:t>
                      </a:r>
                      <a:endParaRPr lang="en-US" sz="1050" dirty="0"/>
                    </a:p>
                  </a:txBody>
                  <a:tcPr>
                    <a:lnL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6517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1B2260"/>
                          </a:solidFill>
                        </a:rPr>
                        <a:t>Juvenil Masc.</a:t>
                      </a:r>
                      <a:endParaRPr lang="en-US" sz="1050" dirty="0"/>
                    </a:p>
                  </a:txBody>
                  <a:tcPr>
                    <a:lnL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6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050" dirty="0">
                          <a:solidFill>
                            <a:srgbClr val="1B2260"/>
                          </a:solidFill>
                        </a:rPr>
                        <a:t>10/10/2026</a:t>
                      </a:r>
                      <a:endParaRPr lang="en-US" sz="1050" dirty="0"/>
                    </a:p>
                  </a:txBody>
                  <a:tcPr>
                    <a:lnL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6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050" b="1" dirty="0">
                          <a:solidFill>
                            <a:srgbClr val="313C93"/>
                          </a:solidFill>
                        </a:rPr>
                        <a:t>31/01/2027</a:t>
                      </a:r>
                      <a:endParaRPr lang="en-US" sz="1050" dirty="0"/>
                    </a:p>
                  </a:txBody>
                  <a:tcPr>
                    <a:lnL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6FA"/>
                    </a:solidFill>
                  </a:tcPr>
                </a:tc>
              </a:tr>
              <a:tr h="26517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1B2260"/>
                          </a:solidFill>
                        </a:rPr>
                        <a:t>Juvenil Fem.</a:t>
                      </a:r>
                      <a:endParaRPr lang="en-US" sz="1050" dirty="0"/>
                    </a:p>
                  </a:txBody>
                  <a:tcPr>
                    <a:lnL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050" dirty="0">
                          <a:solidFill>
                            <a:srgbClr val="1B2260"/>
                          </a:solidFill>
                        </a:rPr>
                        <a:t>10/10/2026</a:t>
                      </a:r>
                      <a:endParaRPr lang="en-US" sz="1050" dirty="0"/>
                    </a:p>
                  </a:txBody>
                  <a:tcPr>
                    <a:lnL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050" b="1" dirty="0">
                          <a:solidFill>
                            <a:srgbClr val="313C93"/>
                          </a:solidFill>
                        </a:rPr>
                        <a:t>17/01/2027</a:t>
                      </a:r>
                      <a:endParaRPr lang="en-US" sz="1050" dirty="0"/>
                    </a:p>
                  </a:txBody>
                  <a:tcPr>
                    <a:lnL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6517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1B2260"/>
                          </a:solidFill>
                        </a:rPr>
                        <a:t>Cadete M/F</a:t>
                      </a:r>
                      <a:endParaRPr lang="en-US" sz="1050" dirty="0"/>
                    </a:p>
                  </a:txBody>
                  <a:tcPr>
                    <a:lnL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6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050" dirty="0">
                          <a:solidFill>
                            <a:srgbClr val="1B2260"/>
                          </a:solidFill>
                        </a:rPr>
                        <a:t>10/10/2026</a:t>
                      </a:r>
                      <a:endParaRPr lang="en-US" sz="1050" dirty="0"/>
                    </a:p>
                  </a:txBody>
                  <a:tcPr>
                    <a:lnL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6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050" b="1" dirty="0">
                          <a:solidFill>
                            <a:srgbClr val="313C93"/>
                          </a:solidFill>
                        </a:rPr>
                        <a:t>27/11/2026</a:t>
                      </a:r>
                      <a:endParaRPr lang="en-US" sz="1050" dirty="0"/>
                    </a:p>
                  </a:txBody>
                  <a:tcPr>
                    <a:lnL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6FA"/>
                    </a:solidFill>
                  </a:tcPr>
                </a:tc>
              </a:tr>
              <a:tr h="26517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1B2260"/>
                          </a:solidFill>
                        </a:rPr>
                        <a:t>Infantil M/F</a:t>
                      </a:r>
                      <a:endParaRPr lang="en-US" sz="1050" dirty="0"/>
                    </a:p>
                  </a:txBody>
                  <a:tcPr>
                    <a:lnL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050" dirty="0">
                          <a:solidFill>
                            <a:srgbClr val="1B2260"/>
                          </a:solidFill>
                        </a:rPr>
                        <a:t>10/10/2026</a:t>
                      </a:r>
                      <a:endParaRPr lang="en-US" sz="1050" dirty="0"/>
                    </a:p>
                  </a:txBody>
                  <a:tcPr>
                    <a:lnL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050" b="1" dirty="0">
                          <a:solidFill>
                            <a:srgbClr val="313C93"/>
                          </a:solidFill>
                        </a:rPr>
                        <a:t>23/04/2027</a:t>
                      </a:r>
                      <a:endParaRPr lang="en-US" sz="1050" dirty="0"/>
                    </a:p>
                  </a:txBody>
                  <a:tcPr>
                    <a:lnL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6517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1B2260"/>
                          </a:solidFill>
                        </a:rPr>
                        <a:t>Master / Mamis-Papis</a:t>
                      </a:r>
                      <a:endParaRPr lang="en-US" sz="1050" dirty="0"/>
                    </a:p>
                  </a:txBody>
                  <a:tcPr>
                    <a:lnL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6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050" dirty="0">
                          <a:solidFill>
                            <a:srgbClr val="1B2260"/>
                          </a:solidFill>
                        </a:rPr>
                        <a:t>10/10/2026</a:t>
                      </a:r>
                      <a:endParaRPr lang="en-US" sz="1050" dirty="0"/>
                    </a:p>
                  </a:txBody>
                  <a:tcPr>
                    <a:lnL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6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050" b="1" dirty="0">
                          <a:solidFill>
                            <a:srgbClr val="313C93"/>
                          </a:solidFill>
                        </a:rPr>
                        <a:t>Sin definir</a:t>
                      </a:r>
                      <a:endParaRPr lang="en-US" sz="1050" dirty="0"/>
                    </a:p>
                  </a:txBody>
                  <a:tcPr>
                    <a:lnL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6FA"/>
                    </a:solidFill>
                  </a:tcPr>
                </a:tc>
              </a:tr>
            </a:tbl>
          </a:graphicData>
        </a:graphic>
      </p:graphicFrame>
      <p:sp>
        <p:nvSpPr>
          <p:cNvPr id="9" name="Text 6"/>
          <p:cNvSpPr/>
          <p:nvPr/>
        </p:nvSpPr>
        <p:spPr>
          <a:xfrm>
            <a:off x="6172200" y="1417320"/>
            <a:ext cx="5486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313C9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HOCKEY HIERBA — Ligas Nacionales</a:t>
            </a:r>
            <a:endParaRPr lang="en-US" sz="1500" dirty="0"/>
          </a:p>
        </p:txBody>
      </p:sp>
      <p:graphicFrame>
        <p:nvGraphicFramePr>
          <p:cNvPr id="29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579011935"/>
              </p:ext>
            </p:extLst>
          </p:nvPr>
        </p:nvGraphicFramePr>
        <p:xfrm>
          <a:off x="6172200" y="1783080"/>
          <a:ext cx="5577840" cy="996696"/>
        </p:xfrm>
        <a:graphic>
          <a:graphicData uri="http://schemas.openxmlformats.org/drawingml/2006/table">
            <a:tbl>
              <a:tblPr/>
              <a:tblGrid>
                <a:gridCol w="1267691"/>
                <a:gridCol w="1130531"/>
                <a:gridCol w="1654233"/>
                <a:gridCol w="1525385"/>
              </a:tblGrid>
              <a:tr h="29260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</a:rPr>
                        <a:t>Categoría</a:t>
                      </a:r>
                      <a:endParaRPr lang="en-US" sz="1050" dirty="0"/>
                    </a:p>
                  </a:txBody>
                  <a:tcPr>
                    <a:lnL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13C9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 b="1" dirty="0" smtClean="0">
                          <a:solidFill>
                            <a:srgbClr val="FFFFFF"/>
                          </a:solidFill>
                        </a:rPr>
                        <a:t>1ª </a:t>
                      </a:r>
                      <a:r>
                        <a:rPr lang="en-US" sz="1050" b="1" dirty="0" err="1" smtClean="0">
                          <a:solidFill>
                            <a:srgbClr val="FFFFFF"/>
                          </a:solidFill>
                        </a:rPr>
                        <a:t>fecha</a:t>
                      </a:r>
                      <a:r>
                        <a:rPr lang="en-US" sz="1050" b="1" dirty="0" smtClean="0">
                          <a:solidFill>
                            <a:srgbClr val="FFFFFF"/>
                          </a:solidFill>
                        </a:rPr>
                        <a:t> </a:t>
                      </a:r>
                      <a:r>
                        <a:rPr lang="en-US" sz="1050" b="1" dirty="0" err="1" smtClean="0">
                          <a:solidFill>
                            <a:srgbClr val="FFFFFF"/>
                          </a:solidFill>
                        </a:rPr>
                        <a:t>equipos</a:t>
                      </a:r>
                      <a:endParaRPr lang="en-US" sz="1050" dirty="0" smtClean="0"/>
                    </a:p>
                    <a:p>
                      <a:pPr marL="0" indent="0" algn="r">
                        <a:buNone/>
                      </a:pPr>
                      <a:endParaRPr lang="en-US" sz="1050" dirty="0"/>
                    </a:p>
                  </a:txBody>
                  <a:tcPr>
                    <a:lnL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13C93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050" b="1" dirty="0" smtClean="0">
                          <a:solidFill>
                            <a:srgbClr val="FFFFFF"/>
                          </a:solidFill>
                        </a:rPr>
                        <a:t>2ªfecha </a:t>
                      </a:r>
                      <a:r>
                        <a:rPr lang="en-US" sz="1050" b="1" dirty="0" err="1" smtClean="0">
                          <a:solidFill>
                            <a:srgbClr val="FFFFFF"/>
                          </a:solidFill>
                        </a:rPr>
                        <a:t>jugadores</a:t>
                      </a:r>
                      <a:r>
                        <a:rPr lang="en-US" sz="1050" b="1" dirty="0" smtClean="0">
                          <a:solidFill>
                            <a:srgbClr val="FFFFFF"/>
                          </a:solidFill>
                        </a:rPr>
                        <a:t>/as</a:t>
                      </a:r>
                      <a:endParaRPr lang="en-US" sz="1050" dirty="0"/>
                    </a:p>
                  </a:txBody>
                  <a:tcPr>
                    <a:lnL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13C93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</a:rPr>
                        <a:t>3ª fecha jugadores/as</a:t>
                      </a:r>
                      <a:endParaRPr lang="en-US" sz="1050" dirty="0"/>
                    </a:p>
                  </a:txBody>
                  <a:tcPr>
                    <a:lnL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13C93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1B2260"/>
                          </a:solidFill>
                        </a:rPr>
                        <a:t>DHM A / DHF A</a:t>
                      </a:r>
                      <a:endParaRPr lang="en-US" sz="1050" dirty="0"/>
                    </a:p>
                  </a:txBody>
                  <a:tcPr>
                    <a:lnL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050" dirty="0" smtClean="0"/>
                        <a:t>31/08/2026</a:t>
                      </a:r>
                      <a:endParaRPr lang="en-US" sz="1050" dirty="0"/>
                    </a:p>
                  </a:txBody>
                  <a:tcPr>
                    <a:lnL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050" dirty="0" smtClean="0">
                          <a:solidFill>
                            <a:srgbClr val="1B2260"/>
                          </a:solidFill>
                        </a:rPr>
                        <a:t>02/09/2026</a:t>
                      </a:r>
                      <a:endParaRPr lang="en-US" sz="1050" dirty="0"/>
                    </a:p>
                  </a:txBody>
                  <a:tcPr>
                    <a:lnL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050" b="1" dirty="0">
                          <a:solidFill>
                            <a:srgbClr val="313C93"/>
                          </a:solidFill>
                        </a:rPr>
                        <a:t>22/02/2027</a:t>
                      </a:r>
                      <a:endParaRPr lang="en-US" sz="1050" dirty="0"/>
                    </a:p>
                  </a:txBody>
                  <a:tcPr>
                    <a:lnL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1B2260"/>
                          </a:solidFill>
                        </a:rPr>
                        <a:t>DHM B / DHF B</a:t>
                      </a:r>
                      <a:endParaRPr lang="en-US" sz="1050" dirty="0"/>
                    </a:p>
                  </a:txBody>
                  <a:tcPr>
                    <a:lnL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6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050" dirty="0" smtClean="0"/>
                        <a:t>31/08/2026</a:t>
                      </a:r>
                      <a:endParaRPr lang="en-US" sz="1050" dirty="0"/>
                    </a:p>
                  </a:txBody>
                  <a:tcPr>
                    <a:lnL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6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050" dirty="0" smtClean="0">
                          <a:solidFill>
                            <a:srgbClr val="1B2260"/>
                          </a:solidFill>
                        </a:rPr>
                        <a:t>07/09/2026</a:t>
                      </a:r>
                      <a:endParaRPr lang="en-US" sz="1050" dirty="0"/>
                    </a:p>
                  </a:txBody>
                  <a:tcPr>
                    <a:lnL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6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050" b="1" dirty="0">
                          <a:solidFill>
                            <a:srgbClr val="313C93"/>
                          </a:solidFill>
                        </a:rPr>
                        <a:t>22/02/2027</a:t>
                      </a:r>
                      <a:endParaRPr lang="en-US" sz="1050" dirty="0"/>
                    </a:p>
                  </a:txBody>
                  <a:tcPr>
                    <a:lnL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6FA"/>
                    </a:solidFill>
                  </a:tcPr>
                </a:tc>
              </a:tr>
            </a:tbl>
          </a:graphicData>
        </a:graphic>
      </p:graphicFrame>
      <p:sp>
        <p:nvSpPr>
          <p:cNvPr id="11" name="Text 7"/>
          <p:cNvSpPr/>
          <p:nvPr/>
        </p:nvSpPr>
        <p:spPr>
          <a:xfrm>
            <a:off x="6172200" y="3520440"/>
            <a:ext cx="5486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313C9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HOCKEY HIERBA — Competiciones autonómicas</a:t>
            </a:r>
            <a:endParaRPr lang="en-US" sz="1500" dirty="0"/>
          </a:p>
        </p:txBody>
      </p:sp>
      <p:graphicFrame>
        <p:nvGraphicFramePr>
          <p:cNvPr id="4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579011935"/>
              </p:ext>
            </p:extLst>
          </p:nvPr>
        </p:nvGraphicFramePr>
        <p:xfrm>
          <a:off x="6172200" y="3886200"/>
          <a:ext cx="5577840" cy="2088988"/>
        </p:xfrm>
        <a:graphic>
          <a:graphicData uri="http://schemas.openxmlformats.org/drawingml/2006/table">
            <a:tbl>
              <a:tblPr/>
              <a:tblGrid>
                <a:gridCol w="2194560"/>
                <a:gridCol w="1737360"/>
                <a:gridCol w="1645920"/>
              </a:tblGrid>
              <a:tr h="29260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</a:rPr>
                        <a:t>Categoría</a:t>
                      </a:r>
                      <a:endParaRPr lang="en-US" sz="1050" dirty="0"/>
                    </a:p>
                  </a:txBody>
                  <a:tcPr>
                    <a:lnL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89B4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</a:rPr>
                        <a:t>1ª fecha equipos</a:t>
                      </a:r>
                      <a:endParaRPr lang="en-US" sz="1050" dirty="0"/>
                    </a:p>
                  </a:txBody>
                  <a:tcPr>
                    <a:lnL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89B4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</a:rPr>
                        <a:t>Límite jugadores/as</a:t>
                      </a:r>
                      <a:endParaRPr lang="en-US" sz="1050" dirty="0"/>
                    </a:p>
                  </a:txBody>
                  <a:tcPr>
                    <a:lnL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89B4F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1B2260"/>
                          </a:solidFill>
                        </a:rPr>
                        <a:t>1ª </a:t>
                      </a:r>
                      <a:r>
                        <a:rPr lang="en-US" sz="1050" baseline="0" dirty="0" smtClean="0">
                          <a:solidFill>
                            <a:srgbClr val="1B2260"/>
                          </a:solidFill>
                        </a:rPr>
                        <a:t> Div. M/F</a:t>
                      </a:r>
                      <a:endParaRPr lang="en-US" sz="1050" dirty="0"/>
                    </a:p>
                  </a:txBody>
                  <a:tcPr>
                    <a:lnL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050" dirty="0" smtClean="0">
                          <a:solidFill>
                            <a:srgbClr val="1B2260"/>
                          </a:solidFill>
                        </a:rPr>
                        <a:t>15/09/2026</a:t>
                      </a:r>
                      <a:endParaRPr lang="en-US" sz="1050" dirty="0"/>
                    </a:p>
                  </a:txBody>
                  <a:tcPr>
                    <a:lnL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050" b="1" dirty="0">
                          <a:solidFill>
                            <a:srgbClr val="313C93"/>
                          </a:solidFill>
                        </a:rPr>
                        <a:t>24/01/2027</a:t>
                      </a:r>
                      <a:endParaRPr lang="en-US" sz="1050" dirty="0"/>
                    </a:p>
                  </a:txBody>
                  <a:tcPr>
                    <a:lnL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3334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 smtClean="0">
                          <a:solidFill>
                            <a:srgbClr val="1B2260"/>
                          </a:solidFill>
                        </a:rPr>
                        <a:t>2ª </a:t>
                      </a:r>
                      <a:r>
                        <a:rPr lang="en-US" sz="1050" baseline="0" dirty="0" smtClean="0">
                          <a:solidFill>
                            <a:srgbClr val="1B2260"/>
                          </a:solidFill>
                        </a:rPr>
                        <a:t> Div. M/F</a:t>
                      </a:r>
                      <a:endParaRPr lang="en-US" sz="1050" dirty="0"/>
                    </a:p>
                  </a:txBody>
                  <a:tcPr>
                    <a:lnL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6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050" dirty="0">
                          <a:solidFill>
                            <a:srgbClr val="1B2260"/>
                          </a:solidFill>
                        </a:rPr>
                        <a:t>22/09/2026</a:t>
                      </a:r>
                      <a:endParaRPr lang="en-US" sz="1050" dirty="0"/>
                    </a:p>
                  </a:txBody>
                  <a:tcPr>
                    <a:lnL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6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 b="1" dirty="0" smtClean="0">
                          <a:solidFill>
                            <a:srgbClr val="313C93"/>
                          </a:solidFill>
                        </a:rPr>
                        <a:t>24/01/2027</a:t>
                      </a:r>
                      <a:endParaRPr lang="en-US" sz="1050" dirty="0" smtClean="0"/>
                    </a:p>
                  </a:txBody>
                  <a:tcPr>
                    <a:lnL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6FA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1B2260"/>
                          </a:solidFill>
                        </a:rPr>
                        <a:t>Juvenil M/F</a:t>
                      </a:r>
                      <a:endParaRPr lang="en-US" sz="1050" dirty="0"/>
                    </a:p>
                  </a:txBody>
                  <a:tcPr>
                    <a:lnL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6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050" dirty="0">
                          <a:solidFill>
                            <a:srgbClr val="1B2260"/>
                          </a:solidFill>
                        </a:rPr>
                        <a:t>22/09/2026</a:t>
                      </a:r>
                      <a:endParaRPr lang="en-US" sz="1050" dirty="0"/>
                    </a:p>
                  </a:txBody>
                  <a:tcPr>
                    <a:lnL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6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050" b="1" dirty="0">
                          <a:solidFill>
                            <a:srgbClr val="313C93"/>
                          </a:solidFill>
                        </a:rPr>
                        <a:t>28/05/2027 (*)</a:t>
                      </a:r>
                      <a:endParaRPr lang="en-US" sz="1050" dirty="0"/>
                    </a:p>
                  </a:txBody>
                  <a:tcPr>
                    <a:lnL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6FA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1B2260"/>
                          </a:solidFill>
                        </a:rPr>
                        <a:t>Cadete M/F</a:t>
                      </a:r>
                      <a:endParaRPr lang="en-US" sz="1050" dirty="0"/>
                    </a:p>
                  </a:txBody>
                  <a:tcPr>
                    <a:lnL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050" dirty="0">
                          <a:solidFill>
                            <a:srgbClr val="1B2260"/>
                          </a:solidFill>
                        </a:rPr>
                        <a:t>22/09/2026</a:t>
                      </a:r>
                      <a:endParaRPr lang="en-US" sz="1050" dirty="0"/>
                    </a:p>
                  </a:txBody>
                  <a:tcPr>
                    <a:lnL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050" b="1" dirty="0">
                          <a:solidFill>
                            <a:srgbClr val="313C93"/>
                          </a:solidFill>
                        </a:rPr>
                        <a:t>16/04/2027</a:t>
                      </a:r>
                      <a:endParaRPr lang="en-US" sz="1050" dirty="0"/>
                    </a:p>
                  </a:txBody>
                  <a:tcPr>
                    <a:lnL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1B2260"/>
                          </a:solidFill>
                        </a:rPr>
                        <a:t>Infantil M/F</a:t>
                      </a:r>
                      <a:endParaRPr lang="en-US" sz="1050" dirty="0"/>
                    </a:p>
                  </a:txBody>
                  <a:tcPr>
                    <a:lnL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6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050" dirty="0">
                          <a:solidFill>
                            <a:srgbClr val="1B2260"/>
                          </a:solidFill>
                        </a:rPr>
                        <a:t>22/09/2026</a:t>
                      </a:r>
                      <a:endParaRPr lang="en-US" sz="1050" dirty="0"/>
                    </a:p>
                  </a:txBody>
                  <a:tcPr>
                    <a:lnL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6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050" b="1" dirty="0">
                          <a:solidFill>
                            <a:srgbClr val="313C93"/>
                          </a:solidFill>
                        </a:rPr>
                        <a:t>29/01/2027</a:t>
                      </a:r>
                      <a:endParaRPr lang="en-US" sz="1050" dirty="0"/>
                    </a:p>
                  </a:txBody>
                  <a:tcPr>
                    <a:lnL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6FA"/>
                    </a:solidFill>
                  </a:tcPr>
                </a:tc>
              </a:tr>
              <a:tr h="29260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1B2260"/>
                          </a:solidFill>
                        </a:rPr>
                        <a:t>Master / Mamis-Papis</a:t>
                      </a:r>
                      <a:endParaRPr lang="en-US" sz="1050" dirty="0"/>
                    </a:p>
                  </a:txBody>
                  <a:tcPr>
                    <a:lnL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050" dirty="0">
                          <a:solidFill>
                            <a:srgbClr val="1B2260"/>
                          </a:solidFill>
                        </a:rPr>
                        <a:t>05/10/2026</a:t>
                      </a:r>
                      <a:endParaRPr lang="en-US" sz="1050" dirty="0"/>
                    </a:p>
                  </a:txBody>
                  <a:tcPr>
                    <a:lnL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050" b="1" dirty="0">
                          <a:solidFill>
                            <a:srgbClr val="313C93"/>
                          </a:solidFill>
                        </a:rPr>
                        <a:t>Sin definir</a:t>
                      </a:r>
                      <a:endParaRPr lang="en-US" sz="1050" dirty="0"/>
                    </a:p>
                  </a:txBody>
                  <a:tcPr>
                    <a:lnL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3" name="Shape 8"/>
          <p:cNvSpPr/>
          <p:nvPr/>
        </p:nvSpPr>
        <p:spPr>
          <a:xfrm>
            <a:off x="457200" y="3913632"/>
            <a:ext cx="5394960" cy="2148840"/>
          </a:xfrm>
          <a:prstGeom prst="roundRect">
            <a:avLst>
              <a:gd name="adj" fmla="val 3404"/>
            </a:avLst>
          </a:prstGeom>
          <a:solidFill>
            <a:srgbClr val="F5F6FA"/>
          </a:solidFill>
          <a:ln/>
          <a:effectLst>
            <a:outerShdw blurRad="76200" dist="25400" dir="5400000" algn="bl" rotWithShape="0">
              <a:srgbClr val="999999">
                <a:alpha val="18000"/>
              </a:srgbClr>
            </a:outerShdw>
          </a:effectLst>
        </p:spPr>
      </p:sp>
      <p:sp>
        <p:nvSpPr>
          <p:cNvPr id="14" name="Text 9"/>
          <p:cNvSpPr/>
          <p:nvPr/>
        </p:nvSpPr>
        <p:spPr>
          <a:xfrm>
            <a:off x="731520" y="4078224"/>
            <a:ext cx="48463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313C9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tener en cuenta</a:t>
            </a:r>
            <a:endParaRPr lang="en-US" sz="1350" dirty="0"/>
          </a:p>
        </p:txBody>
      </p:sp>
      <p:sp>
        <p:nvSpPr>
          <p:cNvPr id="8" name="Text 10"/>
          <p:cNvSpPr/>
          <p:nvPr/>
        </p:nvSpPr>
        <p:spPr>
          <a:xfrm>
            <a:off x="731520" y="4425696"/>
            <a:ext cx="4846320" cy="1554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22000"/>
              </a:lnSpc>
              <a:buNone/>
            </a:pPr>
            <a:r>
              <a:rPr lang="en-US" sz="1050" dirty="0">
                <a:solidFill>
                  <a:srgbClr val="1B22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Fuera de plazo no se puede realizar ninguna inscripción.
</a:t>
            </a:r>
            <a:endParaRPr lang="en-US" sz="1050" dirty="0"/>
          </a:p>
          <a:p>
            <a:pPr marL="0" indent="0">
              <a:lnSpc>
                <a:spcPct val="122000"/>
              </a:lnSpc>
              <a:buNone/>
            </a:pPr>
            <a:r>
              <a:rPr lang="en-US" sz="1050" dirty="0">
                <a:solidFill>
                  <a:srgbClr val="1B22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Los equipos de División de Honor y 1ª deben inscribir también sus equipos juveniles o cadetes (masc. y fem.).
</a:t>
            </a:r>
            <a:endParaRPr lang="en-US" sz="1050" dirty="0"/>
          </a:p>
          <a:p>
            <a:pPr marL="0" indent="0">
              <a:lnSpc>
                <a:spcPct val="122000"/>
              </a:lnSpc>
              <a:buNone/>
            </a:pPr>
            <a:r>
              <a:rPr lang="en-US" sz="1050" dirty="0">
                <a:solidFill>
                  <a:srgbClr val="1B22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(*) Copa Juvenil: fecha límite de inscripción de jugadores/as 07/11/2026.</a:t>
            </a:r>
            <a:endParaRPr lang="en-US" sz="1050" dirty="0"/>
          </a:p>
        </p:txBody>
      </p:sp>
      <p:sp>
        <p:nvSpPr>
          <p:cNvPr id="950" name="Footer Band"/>
          <p:cNvSpPr/>
          <p:nvPr/>
        </p:nvSpPr>
        <p:spPr>
          <a:xfrm>
            <a:off x="0" y="6473952"/>
            <a:ext cx="12192000" cy="384048"/>
          </a:xfrm>
          <a:prstGeom prst="rect">
            <a:avLst/>
          </a:prstGeom>
          <a:solidFill>
            <a:srgbClr val="E8E9F2"/>
          </a:solidFill>
          <a:ln/>
        </p:spPr>
      </p:sp>
      <p:pic>
        <p:nvPicPr>
          <p:cNvPr id="951" name="Logo FVH Footer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760" y="6550976"/>
            <a:ext cx="1120235" cy="230000"/>
          </a:xfrm>
          <a:prstGeom prst="rect">
            <a:avLst/>
          </a:prstGeom>
        </p:spPr>
      </p:pic>
      <p:sp>
        <p:nvSpPr>
          <p:cNvPr id="952" name="Footer Text"/>
          <p:cNvSpPr/>
          <p:nvPr/>
        </p:nvSpPr>
        <p:spPr>
          <a:xfrm>
            <a:off x="1668875" y="6528816"/>
            <a:ext cx="960872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1B22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CIRCULAR Nº1 · TEMPORADA 2026/27  ·  FEDERACIÓN VASCA DE HOCKEY</a:t>
            </a:r>
            <a:endParaRPr lang="en-US" sz="900" dirty="0"/>
          </a:p>
        </p:txBody>
      </p:sp>
      <p:sp>
        <p:nvSpPr>
          <p:cNvPr id="953" name="Page Number"/>
          <p:cNvSpPr/>
          <p:nvPr/>
        </p:nvSpPr>
        <p:spPr>
          <a:xfrm>
            <a:off x="11369040" y="6528816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1B22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411480"/>
            <a:ext cx="566928" cy="566928"/>
          </a:xfrm>
          <a:prstGeom prst="ellipse">
            <a:avLst/>
          </a:prstGeom>
          <a:solidFill>
            <a:srgbClr val="313C93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411480"/>
            <a:ext cx="566928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10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1188720" y="347472"/>
            <a:ext cx="105156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B226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Plazos para competiciones estatales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1188720" y="786384"/>
            <a:ext cx="105156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5C66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Solicitud de organización / participación y activación de licencias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457200" y="1170432"/>
            <a:ext cx="11274552" cy="0"/>
          </a:xfrm>
          <a:prstGeom prst="line">
            <a:avLst/>
          </a:prstGeom>
          <a:noFill/>
          <a:ln w="19050">
            <a:solidFill>
              <a:srgbClr val="F5F6FA"/>
            </a:solidFill>
            <a:prstDash val="solid"/>
          </a:ln>
        </p:spPr>
      </p:sp>
      <p:graphicFrame>
        <p:nvGraphicFramePr>
          <p:cNvPr id="1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579011935"/>
              </p:ext>
            </p:extLst>
          </p:nvPr>
        </p:nvGraphicFramePr>
        <p:xfrm>
          <a:off x="457200" y="1508760"/>
          <a:ext cx="11274552" cy="4434840"/>
        </p:xfrm>
        <a:graphic>
          <a:graphicData uri="http://schemas.openxmlformats.org/drawingml/2006/table">
            <a:tbl>
              <a:tblPr/>
              <a:tblGrid>
                <a:gridCol w="4416552"/>
                <a:gridCol w="3429000"/>
                <a:gridCol w="3429000"/>
              </a:tblGrid>
              <a:tr h="44348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</a:rPr>
                        <a:t>Competición</a:t>
                      </a:r>
                      <a:endParaRPr lang="en-US" sz="1150" dirty="0"/>
                    </a:p>
                  </a:txBody>
                  <a:tcPr>
                    <a:lnL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13C93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</a:rPr>
                        <a:t>Solicitud / interés participación</a:t>
                      </a:r>
                      <a:endParaRPr lang="en-US" sz="1150" dirty="0"/>
                    </a:p>
                  </a:txBody>
                  <a:tcPr>
                    <a:lnL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13C93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</a:rPr>
                        <a:t>Límite activación de licencias</a:t>
                      </a:r>
                      <a:endParaRPr lang="en-US" sz="1150" dirty="0"/>
                    </a:p>
                  </a:txBody>
                  <a:tcPr>
                    <a:lnL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13C93"/>
                    </a:solidFill>
                  </a:tcPr>
                </a:tc>
              </a:tr>
              <a:tr h="44348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b="1" dirty="0">
                          <a:solidFill>
                            <a:srgbClr val="1B2260"/>
                          </a:solidFill>
                        </a:rPr>
                        <a:t>Ascenso a DHB (Masc./Fem.)</a:t>
                      </a:r>
                      <a:endParaRPr lang="en-US" sz="1100" dirty="0"/>
                    </a:p>
                  </a:txBody>
                  <a:tcPr>
                    <a:lnL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100" dirty="0">
                          <a:solidFill>
                            <a:srgbClr val="1B2260"/>
                          </a:solidFill>
                        </a:rPr>
                        <a:t>27/03/2027</a:t>
                      </a:r>
                      <a:endParaRPr lang="en-US" sz="1100" dirty="0"/>
                    </a:p>
                  </a:txBody>
                  <a:tcPr>
                    <a:lnL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100" b="1" dirty="0">
                          <a:solidFill>
                            <a:srgbClr val="313C93"/>
                          </a:solidFill>
                        </a:rPr>
                        <a:t>19/05/2027</a:t>
                      </a:r>
                      <a:endParaRPr lang="en-US" sz="1100" dirty="0"/>
                    </a:p>
                  </a:txBody>
                  <a:tcPr>
                    <a:lnL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4348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b="1" dirty="0">
                          <a:solidFill>
                            <a:srgbClr val="1B2260"/>
                          </a:solidFill>
                        </a:rPr>
                        <a:t>Copa de España Juvenil</a:t>
                      </a:r>
                      <a:endParaRPr lang="en-US" sz="1100" dirty="0"/>
                    </a:p>
                  </a:txBody>
                  <a:tcPr>
                    <a:lnL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6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100" dirty="0">
                          <a:solidFill>
                            <a:srgbClr val="1B2260"/>
                          </a:solidFill>
                        </a:rPr>
                        <a:t>30/09/2026</a:t>
                      </a:r>
                      <a:endParaRPr lang="en-US" sz="1100" dirty="0"/>
                    </a:p>
                  </a:txBody>
                  <a:tcPr>
                    <a:lnL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6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100" b="1" dirty="0">
                          <a:solidFill>
                            <a:srgbClr val="313C93"/>
                          </a:solidFill>
                        </a:rPr>
                        <a:t>11/11/2026</a:t>
                      </a:r>
                      <a:endParaRPr lang="en-US" sz="1100" dirty="0"/>
                    </a:p>
                  </a:txBody>
                  <a:tcPr>
                    <a:lnL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6FA"/>
                    </a:solidFill>
                  </a:tcPr>
                </a:tc>
              </a:tr>
              <a:tr h="44348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b="1" dirty="0">
                          <a:solidFill>
                            <a:srgbClr val="1B2260"/>
                          </a:solidFill>
                        </a:rPr>
                        <a:t>Sectores Juveniles Cto. de España</a:t>
                      </a:r>
                      <a:endParaRPr lang="en-US" sz="1100" dirty="0"/>
                    </a:p>
                  </a:txBody>
                  <a:tcPr>
                    <a:lnL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100" dirty="0">
                          <a:solidFill>
                            <a:srgbClr val="1B2260"/>
                          </a:solidFill>
                        </a:rPr>
                        <a:t>14/04/2027</a:t>
                      </a:r>
                      <a:endParaRPr lang="en-US" sz="1100" dirty="0"/>
                    </a:p>
                  </a:txBody>
                  <a:tcPr>
                    <a:lnL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100" b="1" dirty="0">
                          <a:solidFill>
                            <a:srgbClr val="313C93"/>
                          </a:solidFill>
                        </a:rPr>
                        <a:t>02/06/2027</a:t>
                      </a:r>
                      <a:endParaRPr lang="en-US" sz="1100" dirty="0"/>
                    </a:p>
                  </a:txBody>
                  <a:tcPr>
                    <a:lnL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4348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b="1" dirty="0">
                          <a:solidFill>
                            <a:srgbClr val="1B2260"/>
                          </a:solidFill>
                        </a:rPr>
                        <a:t>Sectores Cadetes Cto. de España</a:t>
                      </a:r>
                      <a:endParaRPr lang="en-US" sz="1100" dirty="0"/>
                    </a:p>
                  </a:txBody>
                  <a:tcPr>
                    <a:lnL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6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100" dirty="0">
                          <a:solidFill>
                            <a:srgbClr val="1B2260"/>
                          </a:solidFill>
                        </a:rPr>
                        <a:t>14/03/2027</a:t>
                      </a:r>
                      <a:endParaRPr lang="en-US" sz="1100" dirty="0"/>
                    </a:p>
                  </a:txBody>
                  <a:tcPr>
                    <a:lnL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6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100" b="1" dirty="0">
                          <a:solidFill>
                            <a:srgbClr val="313C93"/>
                          </a:solidFill>
                        </a:rPr>
                        <a:t>21/04/2027</a:t>
                      </a:r>
                      <a:endParaRPr lang="en-US" sz="1100" dirty="0"/>
                    </a:p>
                  </a:txBody>
                  <a:tcPr>
                    <a:lnL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6FA"/>
                    </a:solidFill>
                  </a:tcPr>
                </a:tc>
              </a:tr>
              <a:tr h="44348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b="1" dirty="0">
                          <a:solidFill>
                            <a:srgbClr val="1B2260"/>
                          </a:solidFill>
                        </a:rPr>
                        <a:t>Sectores Infantiles Cto. de España</a:t>
                      </a:r>
                      <a:endParaRPr lang="en-US" sz="1100" dirty="0"/>
                    </a:p>
                  </a:txBody>
                  <a:tcPr>
                    <a:lnL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100" dirty="0">
                          <a:solidFill>
                            <a:srgbClr val="1B2260"/>
                          </a:solidFill>
                        </a:rPr>
                        <a:t>14/12/2026</a:t>
                      </a:r>
                      <a:endParaRPr lang="en-US" sz="1100" dirty="0"/>
                    </a:p>
                  </a:txBody>
                  <a:tcPr>
                    <a:lnL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100" b="1" dirty="0">
                          <a:solidFill>
                            <a:srgbClr val="313C93"/>
                          </a:solidFill>
                        </a:rPr>
                        <a:t>03/02/2027</a:t>
                      </a:r>
                      <a:endParaRPr lang="en-US" sz="1100" dirty="0"/>
                    </a:p>
                  </a:txBody>
                  <a:tcPr>
                    <a:lnL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4348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b="1" dirty="0">
                          <a:solidFill>
                            <a:srgbClr val="1B2260"/>
                          </a:solidFill>
                        </a:rPr>
                        <a:t>Sectores JM / JF (Hockey Sala)</a:t>
                      </a:r>
                      <a:endParaRPr lang="en-US" sz="1100" dirty="0"/>
                    </a:p>
                  </a:txBody>
                  <a:tcPr>
                    <a:lnL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6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100" dirty="0">
                          <a:solidFill>
                            <a:srgbClr val="1B2260"/>
                          </a:solidFill>
                        </a:rPr>
                        <a:t>29/11/2026</a:t>
                      </a:r>
                      <a:endParaRPr lang="en-US" sz="1100" dirty="0"/>
                    </a:p>
                  </a:txBody>
                  <a:tcPr>
                    <a:lnL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6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100" b="1" dirty="0">
                          <a:solidFill>
                            <a:srgbClr val="313C93"/>
                          </a:solidFill>
                        </a:rPr>
                        <a:t>JM: 03/02/2027 · JF: 20/01/2027</a:t>
                      </a:r>
                      <a:endParaRPr lang="en-US" sz="1100" dirty="0"/>
                    </a:p>
                  </a:txBody>
                  <a:tcPr>
                    <a:lnL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6FA"/>
                    </a:solidFill>
                  </a:tcPr>
                </a:tc>
              </a:tr>
              <a:tr h="44348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b="1" dirty="0">
                          <a:solidFill>
                            <a:srgbClr val="1B2260"/>
                          </a:solidFill>
                        </a:rPr>
                        <a:t>Sectores DHM / DHF (Hockey Sala)</a:t>
                      </a:r>
                      <a:endParaRPr lang="en-US" sz="1100" dirty="0"/>
                    </a:p>
                  </a:txBody>
                  <a:tcPr>
                    <a:lnL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100" dirty="0">
                          <a:solidFill>
                            <a:srgbClr val="1B2260"/>
                          </a:solidFill>
                        </a:rPr>
                        <a:t>29/10/2026</a:t>
                      </a:r>
                      <a:endParaRPr lang="en-US" sz="1100" dirty="0"/>
                    </a:p>
                  </a:txBody>
                  <a:tcPr>
                    <a:lnL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100" b="1" dirty="0">
                          <a:solidFill>
                            <a:srgbClr val="313C93"/>
                          </a:solidFill>
                        </a:rPr>
                        <a:t>DHM: 13/01/2027 · DHF: 13/01/2027</a:t>
                      </a:r>
                      <a:endParaRPr lang="en-US" sz="1100" dirty="0"/>
                    </a:p>
                  </a:txBody>
                  <a:tcPr>
                    <a:lnL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4348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b="1" dirty="0">
                          <a:solidFill>
                            <a:srgbClr val="1B2260"/>
                          </a:solidFill>
                        </a:rPr>
                        <a:t>Sectores CF / CM (Hockey Sala)</a:t>
                      </a:r>
                      <a:endParaRPr lang="en-US" sz="1100" dirty="0"/>
                    </a:p>
                  </a:txBody>
                  <a:tcPr>
                    <a:lnL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6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100" dirty="0">
                          <a:solidFill>
                            <a:srgbClr val="1B2260"/>
                          </a:solidFill>
                        </a:rPr>
                        <a:t>29/10/2026</a:t>
                      </a:r>
                      <a:endParaRPr lang="en-US" sz="1100" dirty="0"/>
                    </a:p>
                  </a:txBody>
                  <a:tcPr>
                    <a:lnL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6F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100" b="1" dirty="0">
                          <a:solidFill>
                            <a:srgbClr val="313C93"/>
                          </a:solidFill>
                        </a:rPr>
                        <a:t>01/12/2026</a:t>
                      </a:r>
                      <a:endParaRPr lang="en-US" sz="1100" dirty="0"/>
                    </a:p>
                  </a:txBody>
                  <a:tcPr>
                    <a:lnL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6FA"/>
                    </a:solidFill>
                  </a:tcPr>
                </a:tc>
              </a:tr>
              <a:tr h="44348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b="1" dirty="0">
                          <a:solidFill>
                            <a:srgbClr val="1B2260"/>
                          </a:solidFill>
                        </a:rPr>
                        <a:t>Sectores Infantiles (Hockey Sala)</a:t>
                      </a:r>
                      <a:endParaRPr lang="en-US" sz="1100" dirty="0"/>
                    </a:p>
                  </a:txBody>
                  <a:tcPr>
                    <a:lnL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100" dirty="0">
                          <a:solidFill>
                            <a:srgbClr val="1B2260"/>
                          </a:solidFill>
                        </a:rPr>
                        <a:t>04/04/2027</a:t>
                      </a:r>
                      <a:endParaRPr lang="en-US" sz="1100" dirty="0"/>
                    </a:p>
                  </a:txBody>
                  <a:tcPr>
                    <a:lnL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1100" b="1" dirty="0">
                          <a:solidFill>
                            <a:srgbClr val="313C93"/>
                          </a:solidFill>
                        </a:rPr>
                        <a:t>28/04/2027</a:t>
                      </a:r>
                      <a:endParaRPr lang="en-US" sz="1100" dirty="0"/>
                    </a:p>
                  </a:txBody>
                  <a:tcPr>
                    <a:lnL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8E9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950" name="Footer Band"/>
          <p:cNvSpPr/>
          <p:nvPr/>
        </p:nvSpPr>
        <p:spPr>
          <a:xfrm>
            <a:off x="0" y="6473952"/>
            <a:ext cx="12192000" cy="384048"/>
          </a:xfrm>
          <a:prstGeom prst="rect">
            <a:avLst/>
          </a:prstGeom>
          <a:solidFill>
            <a:srgbClr val="E8E9F2"/>
          </a:solidFill>
          <a:ln/>
        </p:spPr>
      </p:sp>
      <p:pic>
        <p:nvPicPr>
          <p:cNvPr id="951" name="Logo FVH Footer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760" y="6550976"/>
            <a:ext cx="1120235" cy="230000"/>
          </a:xfrm>
          <a:prstGeom prst="rect">
            <a:avLst/>
          </a:prstGeom>
        </p:spPr>
      </p:pic>
      <p:sp>
        <p:nvSpPr>
          <p:cNvPr id="952" name="Footer Text"/>
          <p:cNvSpPr/>
          <p:nvPr/>
        </p:nvSpPr>
        <p:spPr>
          <a:xfrm>
            <a:off x="1668875" y="6528816"/>
            <a:ext cx="960872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1B22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CIRCULAR Nº1 · TEMPORADA 2026/27  ·  FEDERACIÓN VASCA DE HOCKEY</a:t>
            </a:r>
            <a:endParaRPr lang="en-US" sz="900" dirty="0"/>
          </a:p>
        </p:txBody>
      </p:sp>
      <p:sp>
        <p:nvSpPr>
          <p:cNvPr id="953" name="Page Number"/>
          <p:cNvSpPr/>
          <p:nvPr/>
        </p:nvSpPr>
        <p:spPr>
          <a:xfrm>
            <a:off x="11369040" y="6528816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1B22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411480"/>
            <a:ext cx="566928" cy="566928"/>
          </a:xfrm>
          <a:prstGeom prst="ellipse">
            <a:avLst/>
          </a:prstGeom>
          <a:solidFill>
            <a:srgbClr val="313C93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411480"/>
            <a:ext cx="566928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11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1188720" y="347472"/>
            <a:ext cx="105156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B226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Normativa complementaria y protección de datos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1188720" y="786384"/>
            <a:ext cx="105156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5C66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Requisitos adicionales y tratamiento de datos personales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457200" y="1170432"/>
            <a:ext cx="11274552" cy="0"/>
          </a:xfrm>
          <a:prstGeom prst="line">
            <a:avLst/>
          </a:prstGeom>
          <a:noFill/>
          <a:ln w="19050">
            <a:solidFill>
              <a:srgbClr val="F5F6FA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457200" y="1463040"/>
            <a:ext cx="5440680" cy="2103120"/>
          </a:xfrm>
          <a:prstGeom prst="roundRect">
            <a:avLst>
              <a:gd name="adj" fmla="val 3478"/>
            </a:avLst>
          </a:prstGeom>
          <a:solidFill>
            <a:srgbClr val="313C93"/>
          </a:solidFill>
          <a:ln/>
          <a:effectLst>
            <a:outerShdw blurRad="76200" dist="25400" dir="5400000" algn="bl" rotWithShape="0">
              <a:srgbClr val="999999">
                <a:alpha val="18000"/>
              </a:srgbClr>
            </a:outerShdw>
          </a:effectLst>
        </p:spPr>
      </p:sp>
      <p:sp>
        <p:nvSpPr>
          <p:cNvPr id="8" name="Text 6"/>
          <p:cNvSpPr/>
          <p:nvPr/>
        </p:nvSpPr>
        <p:spPr>
          <a:xfrm>
            <a:off x="749808" y="1664208"/>
            <a:ext cx="48463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Curso de Iniciación al Arbitraje</a:t>
            </a:r>
            <a:endParaRPr lang="en-US" sz="1450" dirty="0"/>
          </a:p>
        </p:txBody>
      </p:sp>
      <p:sp>
        <p:nvSpPr>
          <p:cNvPr id="9" name="Text 7"/>
          <p:cNvSpPr/>
          <p:nvPr/>
        </p:nvSpPr>
        <p:spPr>
          <a:xfrm>
            <a:off x="749808" y="2194560"/>
            <a:ext cx="4846320" cy="12801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20000"/>
              </a:lnSpc>
              <a:buNone/>
            </a:pPr>
            <a:r>
              <a:rPr lang="en-US" sz="1150" dirty="0">
                <a:solidFill>
                  <a:srgbClr val="E5E7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 llegar a categoría juvenil, es obligatorio realizar y aprobar este curso en la Federación Territorial correspondiente, como requisito indispensable para participar en Competición Autonómica.</a:t>
            </a:r>
            <a:endParaRPr lang="en-US" sz="1150" dirty="0"/>
          </a:p>
        </p:txBody>
      </p:sp>
      <p:sp>
        <p:nvSpPr>
          <p:cNvPr id="10" name="Shape 8"/>
          <p:cNvSpPr/>
          <p:nvPr/>
        </p:nvSpPr>
        <p:spPr>
          <a:xfrm>
            <a:off x="6291072" y="1463040"/>
            <a:ext cx="5440680" cy="2103120"/>
          </a:xfrm>
          <a:prstGeom prst="roundRect">
            <a:avLst>
              <a:gd name="adj" fmla="val 3478"/>
            </a:avLst>
          </a:prstGeom>
          <a:solidFill>
            <a:srgbClr val="313C93"/>
          </a:solidFill>
          <a:ln/>
          <a:effectLst>
            <a:outerShdw blurRad="76200" dist="25400" dir="5400000" algn="bl" rotWithShape="0">
              <a:srgbClr val="999999">
                <a:alpha val="18000"/>
              </a:srgbClr>
            </a:outerShdw>
          </a:effectLst>
        </p:spPr>
      </p:sp>
      <p:sp>
        <p:nvSpPr>
          <p:cNvPr id="11" name="Text 9"/>
          <p:cNvSpPr/>
          <p:nvPr/>
        </p:nvSpPr>
        <p:spPr>
          <a:xfrm>
            <a:off x="6583680" y="1664208"/>
            <a:ext cx="48463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Autorización de la Diputación</a:t>
            </a:r>
            <a:endParaRPr lang="en-US" sz="1450" dirty="0"/>
          </a:p>
        </p:txBody>
      </p:sp>
      <p:sp>
        <p:nvSpPr>
          <p:cNvPr id="12" name="Text 10"/>
          <p:cNvSpPr/>
          <p:nvPr/>
        </p:nvSpPr>
        <p:spPr>
          <a:xfrm>
            <a:off x="6583680" y="2194560"/>
            <a:ext cx="4846320" cy="12801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20000"/>
              </a:lnSpc>
              <a:buNone/>
            </a:pPr>
            <a:r>
              <a:rPr lang="en-US" sz="1150" dirty="0">
                <a:solidFill>
                  <a:srgbClr val="E5E7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Jugadores/as nacidos/as en 2013 o posteriores deben presentar el permiso-autorización de su Diputación correspondiente, enviándolo a su FFTT y a jonemh@euskalhockey.com.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457200" y="3794760"/>
            <a:ext cx="11274552" cy="2423160"/>
          </a:xfrm>
          <a:prstGeom prst="roundRect">
            <a:avLst>
              <a:gd name="adj" fmla="val 3019"/>
            </a:avLst>
          </a:prstGeom>
          <a:solidFill>
            <a:srgbClr val="F5F6FA"/>
          </a:solidFill>
          <a:ln/>
          <a:effectLst>
            <a:outerShdw blurRad="76200" dist="25400" dir="5400000" algn="bl" rotWithShape="0">
              <a:srgbClr val="999999">
                <a:alpha val="18000"/>
              </a:srgbClr>
            </a:outerShdw>
          </a:effectLst>
        </p:spPr>
      </p:sp>
      <p:sp>
        <p:nvSpPr>
          <p:cNvPr id="14" name="Text 12"/>
          <p:cNvSpPr/>
          <p:nvPr/>
        </p:nvSpPr>
        <p:spPr>
          <a:xfrm>
            <a:off x="777240" y="397764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313C9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Protección de Datos e Imagen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777240" y="4434840"/>
            <a:ext cx="10607040" cy="1691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25000"/>
              </a:lnSpc>
              <a:buNone/>
            </a:pPr>
            <a:r>
              <a:rPr lang="en-US" sz="1200" dirty="0">
                <a:solidFill>
                  <a:srgbClr val="1B22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Conforme a la Ley Orgánica 15/1999 y al R.D. 1720/2007, los datos personales facilitados se incorporan a un fichero responsabilidad de la F.V.H., con la única finalidad de desarrollar las funciones propias de la Ley 14/1998 del Deporte de Euskadi.
</a:t>
            </a:r>
            <a:endParaRPr lang="en-US" sz="1200" dirty="0"/>
          </a:p>
          <a:p>
            <a:pPr marL="0" indent="0">
              <a:lnSpc>
                <a:spcPct val="125000"/>
              </a:lnSpc>
              <a:buNone/>
            </a:pPr>
            <a:r>
              <a:rPr lang="en-US" sz="1200" dirty="0">
                <a:solidFill>
                  <a:srgbClr val="1B22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Mediante la licencia deportiva, se autoriza a la F.V.H. a publicar o difundir imágenes obtenidas durante cualquier actividad deportiva.
</a:t>
            </a:r>
            <a:endParaRPr lang="en-US" sz="1200" dirty="0"/>
          </a:p>
          <a:p>
            <a:pPr marL="0" indent="0">
              <a:lnSpc>
                <a:spcPct val="125000"/>
              </a:lnSpc>
              <a:buNone/>
            </a:pPr>
            <a:r>
              <a:rPr lang="en-US" sz="1200" dirty="0">
                <a:solidFill>
                  <a:srgbClr val="1B22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Derechos de acceso, rectificación, cancelación y oposición: mediante escrito con copia de documento oficial identificativo, dirigido a la F.V.H. (dirección postal o euskalhockey@euskalhockey.com).</a:t>
            </a:r>
            <a:endParaRPr lang="en-US" sz="1200" dirty="0"/>
          </a:p>
        </p:txBody>
      </p:sp>
      <p:sp>
        <p:nvSpPr>
          <p:cNvPr id="950" name="Footer Band"/>
          <p:cNvSpPr/>
          <p:nvPr/>
        </p:nvSpPr>
        <p:spPr>
          <a:xfrm>
            <a:off x="0" y="6473952"/>
            <a:ext cx="12192000" cy="384048"/>
          </a:xfrm>
          <a:prstGeom prst="rect">
            <a:avLst/>
          </a:prstGeom>
          <a:solidFill>
            <a:srgbClr val="E8E9F2"/>
          </a:solidFill>
          <a:ln/>
        </p:spPr>
      </p:sp>
      <p:pic>
        <p:nvPicPr>
          <p:cNvPr id="951" name="Logo FVH Footer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760" y="6550976"/>
            <a:ext cx="1120235" cy="230000"/>
          </a:xfrm>
          <a:prstGeom prst="rect">
            <a:avLst/>
          </a:prstGeom>
        </p:spPr>
      </p:pic>
      <p:sp>
        <p:nvSpPr>
          <p:cNvPr id="952" name="Footer Text"/>
          <p:cNvSpPr/>
          <p:nvPr/>
        </p:nvSpPr>
        <p:spPr>
          <a:xfrm>
            <a:off x="1668875" y="6528816"/>
            <a:ext cx="960872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1B22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CIRCULAR Nº1 · TEMPORADA 2026/27  ·  FEDERACIÓN VASCA DE HOCKEY</a:t>
            </a:r>
            <a:endParaRPr lang="en-US" sz="900" dirty="0"/>
          </a:p>
        </p:txBody>
      </p:sp>
      <p:sp>
        <p:nvSpPr>
          <p:cNvPr id="953" name="Page Number"/>
          <p:cNvSpPr/>
          <p:nvPr/>
        </p:nvSpPr>
        <p:spPr>
          <a:xfrm>
            <a:off x="11369040" y="6528816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1B22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262E7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26 Rectángulo"/>
          <p:cNvSpPr/>
          <p:nvPr/>
        </p:nvSpPr>
        <p:spPr>
          <a:xfrm>
            <a:off x="498764" y="540327"/>
            <a:ext cx="484632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Text 3"/>
          <p:cNvSpPr/>
          <p:nvPr/>
        </p:nvSpPr>
        <p:spPr>
          <a:xfrm>
            <a:off x="822960" y="1965960"/>
            <a:ext cx="100584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¿Dudas sobre esta circular?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841248" y="2606040"/>
            <a:ext cx="91440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C7CC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Contacta con la Federación Vasca de Hockey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841248" y="3383280"/>
            <a:ext cx="365760" cy="365760"/>
          </a:xfrm>
          <a:prstGeom prst="ellipse">
            <a:avLst/>
          </a:prstGeom>
          <a:solidFill>
            <a:srgbClr val="689B4F"/>
          </a:solidFill>
          <a:ln/>
        </p:spPr>
      </p:sp>
      <p:sp>
        <p:nvSpPr>
          <p:cNvPr id="8" name="Text 6"/>
          <p:cNvSpPr/>
          <p:nvPr/>
        </p:nvSpPr>
        <p:spPr>
          <a:xfrm>
            <a:off x="841248" y="3383280"/>
            <a:ext cx="365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•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1371600" y="3364992"/>
            <a:ext cx="3291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8B93C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Dirección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663440" y="3364992"/>
            <a:ext cx="65836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Plaza Amadeo García Salazar, 2-2 · 01007 Vitoria-Gasteiz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841248" y="3895344"/>
            <a:ext cx="365760" cy="365760"/>
          </a:xfrm>
          <a:prstGeom prst="ellipse">
            <a:avLst/>
          </a:prstGeom>
          <a:solidFill>
            <a:srgbClr val="689B4F"/>
          </a:solidFill>
          <a:ln/>
        </p:spPr>
      </p:sp>
      <p:sp>
        <p:nvSpPr>
          <p:cNvPr id="12" name="Text 10"/>
          <p:cNvSpPr/>
          <p:nvPr/>
        </p:nvSpPr>
        <p:spPr>
          <a:xfrm>
            <a:off x="841248" y="3895344"/>
            <a:ext cx="365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•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1371600" y="3877056"/>
            <a:ext cx="3291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8B93C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Correo general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4663440" y="3877056"/>
            <a:ext cx="65836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euskalhockey@euskalhockey.com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841248" y="4407408"/>
            <a:ext cx="365760" cy="365760"/>
          </a:xfrm>
          <a:prstGeom prst="ellipse">
            <a:avLst/>
          </a:prstGeom>
          <a:solidFill>
            <a:srgbClr val="689B4F"/>
          </a:solidFill>
          <a:ln/>
        </p:spPr>
      </p:sp>
      <p:sp>
        <p:nvSpPr>
          <p:cNvPr id="16" name="Text 14"/>
          <p:cNvSpPr/>
          <p:nvPr/>
        </p:nvSpPr>
        <p:spPr>
          <a:xfrm>
            <a:off x="841248" y="4407408"/>
            <a:ext cx="365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•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1371600" y="4389120"/>
            <a:ext cx="3291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8B93C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Inscripción de equipos y licencias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4663440" y="4389120"/>
            <a:ext cx="65836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jonemh@euskalhockey.com</a:t>
            </a:r>
            <a:endParaRPr lang="en-US" sz="1300" dirty="0"/>
          </a:p>
        </p:txBody>
      </p:sp>
      <p:sp>
        <p:nvSpPr>
          <p:cNvPr id="19" name="Shape 17"/>
          <p:cNvSpPr/>
          <p:nvPr/>
        </p:nvSpPr>
        <p:spPr>
          <a:xfrm>
            <a:off x="841248" y="4919472"/>
            <a:ext cx="365760" cy="365760"/>
          </a:xfrm>
          <a:prstGeom prst="ellipse">
            <a:avLst/>
          </a:prstGeom>
          <a:solidFill>
            <a:srgbClr val="689B4F"/>
          </a:solidFill>
          <a:ln/>
        </p:spPr>
      </p:sp>
      <p:sp>
        <p:nvSpPr>
          <p:cNvPr id="20" name="Text 18"/>
          <p:cNvSpPr/>
          <p:nvPr/>
        </p:nvSpPr>
        <p:spPr>
          <a:xfrm>
            <a:off x="841248" y="4919472"/>
            <a:ext cx="365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•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1371600" y="4901184"/>
            <a:ext cx="3291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8B93C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Plataforma de licencias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4663440" y="4901184"/>
            <a:ext cx="65836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https://hub.misquad.es/hockey/</a:t>
            </a:r>
            <a:endParaRPr lang="en-US" sz="1300" dirty="0"/>
          </a:p>
        </p:txBody>
      </p:sp>
      <p:sp>
        <p:nvSpPr>
          <p:cNvPr id="23" name="Shape 21"/>
          <p:cNvSpPr/>
          <p:nvPr/>
        </p:nvSpPr>
        <p:spPr>
          <a:xfrm>
            <a:off x="841248" y="5806440"/>
            <a:ext cx="10515600" cy="0"/>
          </a:xfrm>
          <a:prstGeom prst="line">
            <a:avLst/>
          </a:prstGeom>
          <a:noFill/>
          <a:ln w="12700">
            <a:solidFill>
              <a:srgbClr val="262E77"/>
            </a:solidFill>
            <a:prstDash val="solid"/>
          </a:ln>
        </p:spPr>
      </p:sp>
      <p:sp>
        <p:nvSpPr>
          <p:cNvPr id="950" name="Footer Band"/>
          <p:cNvSpPr/>
          <p:nvPr/>
        </p:nvSpPr>
        <p:spPr>
          <a:xfrm>
            <a:off x="0" y="6473952"/>
            <a:ext cx="12192000" cy="384048"/>
          </a:xfrm>
          <a:prstGeom prst="rect">
            <a:avLst/>
          </a:prstGeom>
          <a:solidFill>
            <a:srgbClr val="E8E9F2"/>
          </a:solidFill>
          <a:ln/>
        </p:spPr>
      </p:sp>
      <p:pic>
        <p:nvPicPr>
          <p:cNvPr id="951" name="Logo FVH Footer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760" y="6550976"/>
            <a:ext cx="1120235" cy="230000"/>
          </a:xfrm>
          <a:prstGeom prst="rect">
            <a:avLst/>
          </a:prstGeom>
        </p:spPr>
      </p:pic>
      <p:sp>
        <p:nvSpPr>
          <p:cNvPr id="952" name="Footer Text"/>
          <p:cNvSpPr/>
          <p:nvPr/>
        </p:nvSpPr>
        <p:spPr>
          <a:xfrm>
            <a:off x="1668875" y="6528816"/>
            <a:ext cx="960872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1B22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CIRCULAR Nº1 · TEMPORADA 2026/27  ·  FEDERACIÓN VASCA DE HOCKEY</a:t>
            </a:r>
            <a:endParaRPr lang="en-US" sz="900" dirty="0"/>
          </a:p>
        </p:txBody>
      </p:sp>
      <p:sp>
        <p:nvSpPr>
          <p:cNvPr id="953" name="Page Number"/>
          <p:cNvSpPr/>
          <p:nvPr/>
        </p:nvSpPr>
        <p:spPr>
          <a:xfrm>
            <a:off x="11369040" y="6528816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1B22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</a:t>
            </a:r>
            <a:endParaRPr lang="en-US" sz="900" dirty="0"/>
          </a:p>
        </p:txBody>
      </p:sp>
      <p:pic>
        <p:nvPicPr>
          <p:cNvPr id="26" name="Logo FVH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2318" y="646315"/>
            <a:ext cx="3341864" cy="6858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59</TotalTime>
  <Words>2106</Words>
  <Application>Microsoft Office PowerPoint</Application>
  <PresentationFormat>Personalizado</PresentationFormat>
  <Paragraphs>456</Paragraphs>
  <Slides>17</Slides>
  <Notes>17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17</vt:i4>
      </vt:variant>
    </vt:vector>
  </HeadingPairs>
  <TitlesOfParts>
    <vt:vector size="18" baseType="lpstr">
      <vt:lpstr>Office Theme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  <vt:lpstr>Diapositiva 12</vt:lpstr>
      <vt:lpstr>Diapositiva 13</vt:lpstr>
      <vt:lpstr>Diapositiva 14</vt:lpstr>
      <vt:lpstr>Diapositiva 15</vt:lpstr>
      <vt:lpstr>Diapositiva 16</vt:lpstr>
      <vt:lpstr>Diapositiva 17</vt:lpstr>
    </vt:vector>
  </TitlesOfParts>
  <Company>PptxGenJS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JONE</cp:lastModifiedBy>
  <cp:revision>9</cp:revision>
  <dcterms:created xsi:type="dcterms:W3CDTF">2026-09-03T10:55:48Z</dcterms:created>
  <dcterms:modified xsi:type="dcterms:W3CDTF">2026-09-04T12:05:04Z</dcterms:modified>
</cp:coreProperties>
</file>